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69" r:id="rId3"/>
    <p:sldId id="259" r:id="rId4"/>
    <p:sldId id="260" r:id="rId5"/>
    <p:sldId id="261" r:id="rId6"/>
    <p:sldId id="262" r:id="rId7"/>
    <p:sldId id="263" r:id="rId8"/>
    <p:sldId id="278" r:id="rId9"/>
    <p:sldId id="279" r:id="rId10"/>
    <p:sldId id="280" r:id="rId11"/>
    <p:sldId id="271" r:id="rId12"/>
    <p:sldId id="264" r:id="rId13"/>
    <p:sldId id="270" r:id="rId14"/>
    <p:sldId id="272" r:id="rId15"/>
    <p:sldId id="273" r:id="rId16"/>
    <p:sldId id="265" r:id="rId17"/>
    <p:sldId id="266" r:id="rId18"/>
    <p:sldId id="274" r:id="rId19"/>
    <p:sldId id="267" r:id="rId20"/>
    <p:sldId id="268" r:id="rId21"/>
    <p:sldId id="277" r:id="rId22"/>
    <p:sldId id="275" r:id="rId23"/>
    <p:sldId id="276" r:id="rId24"/>
    <p:sldId id="282" r:id="rId25"/>
    <p:sldId id="284" r:id="rId26"/>
    <p:sldId id="28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FF4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>
        <p:scale>
          <a:sx n="60" d="100"/>
          <a:sy n="60" d="100"/>
        </p:scale>
        <p:origin x="-72" y="-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10/20/2016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microsoft.com/office/2007/relationships/hdphoto" Target="../media/hdphoto1.wdp"/><Relationship Id="rId7" Type="http://schemas.openxmlformats.org/officeDocument/2006/relationships/image" Target="../media/image28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jpeg"/><Relationship Id="rId7" Type="http://schemas.microsoft.com/office/2007/relationships/hdphoto" Target="../media/hdphoto2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10" Type="http://schemas.openxmlformats.org/officeDocument/2006/relationships/image" Target="../media/image36.jpeg"/><Relationship Id="rId4" Type="http://schemas.openxmlformats.org/officeDocument/2006/relationships/image" Target="../media/image32.jpe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microsoft.com/office/2007/relationships/hdphoto" Target="../media/hdphoto2.wdp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microsoft.com/office/2007/relationships/hdphoto" Target="../media/hdphoto1.wdp"/><Relationship Id="rId5" Type="http://schemas.openxmlformats.org/officeDocument/2006/relationships/image" Target="../media/image40.jpe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8.jpeg"/><Relationship Id="rId7" Type="http://schemas.openxmlformats.org/officeDocument/2006/relationships/image" Target="../media/image45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microsoft.com/office/2007/relationships/hdphoto" Target="../media/hdphoto2.wdp"/><Relationship Id="rId4" Type="http://schemas.openxmlformats.org/officeDocument/2006/relationships/image" Target="../media/image49.jpeg"/><Relationship Id="rId9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4.jpeg"/><Relationship Id="rId7" Type="http://schemas.microsoft.com/office/2007/relationships/hdphoto" Target="../media/hdphoto1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8.jpeg"/><Relationship Id="rId7" Type="http://schemas.microsoft.com/office/2007/relationships/hdphoto" Target="../media/hdphoto2.wdp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microsoft.com/office/2007/relationships/hdphoto" Target="../media/hdphoto2.wd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microsoft.com/office/2007/relationships/hdphoto" Target="../media/hdphoto1.wdp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12" Type="http://schemas.openxmlformats.org/officeDocument/2006/relationships/image" Target="../media/image94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11" Type="http://schemas.openxmlformats.org/officeDocument/2006/relationships/image" Target="../media/image93.jpeg"/><Relationship Id="rId5" Type="http://schemas.openxmlformats.org/officeDocument/2006/relationships/image" Target="../media/image87.jpeg"/><Relationship Id="rId10" Type="http://schemas.openxmlformats.org/officeDocument/2006/relationships/image" Target="../media/image92.jpe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7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13" Type="http://schemas.openxmlformats.org/officeDocument/2006/relationships/image" Target="../media/image105.jpeg"/><Relationship Id="rId3" Type="http://schemas.microsoft.com/office/2007/relationships/hdphoto" Target="../media/hdphoto1.wdp"/><Relationship Id="rId7" Type="http://schemas.openxmlformats.org/officeDocument/2006/relationships/image" Target="../media/image99.jpeg"/><Relationship Id="rId12" Type="http://schemas.openxmlformats.org/officeDocument/2006/relationships/image" Target="../media/image104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5" Type="http://schemas.microsoft.com/office/2007/relationships/hdphoto" Target="../media/hdphoto2.wdp"/><Relationship Id="rId10" Type="http://schemas.openxmlformats.org/officeDocument/2006/relationships/image" Target="../media/image102.jpeg"/><Relationship Id="rId4" Type="http://schemas.openxmlformats.org/officeDocument/2006/relationships/image" Target="../media/image97.png"/><Relationship Id="rId9" Type="http://schemas.openxmlformats.org/officeDocument/2006/relationships/image" Target="../media/image10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13" Type="http://schemas.microsoft.com/office/2007/relationships/hdphoto" Target="../media/hdphoto1.wdp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12" Type="http://schemas.openxmlformats.org/officeDocument/2006/relationships/image" Target="../media/image96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jpeg"/><Relationship Id="rId11" Type="http://schemas.microsoft.com/office/2007/relationships/hdphoto" Target="../media/hdphoto2.wdp"/><Relationship Id="rId5" Type="http://schemas.openxmlformats.org/officeDocument/2006/relationships/image" Target="../media/image109.jpeg"/><Relationship Id="rId10" Type="http://schemas.openxmlformats.org/officeDocument/2006/relationships/image" Target="../media/image114.png"/><Relationship Id="rId4" Type="http://schemas.openxmlformats.org/officeDocument/2006/relationships/image" Target="../media/image108.jpeg"/><Relationship Id="rId9" Type="http://schemas.openxmlformats.org/officeDocument/2006/relationships/image" Target="../media/image113.jpeg"/></Relationships>
</file>

<file path=ppt/slides/_rels/slide25.xml.rels><?xml version="1.0" encoding="UTF-8" standalone="yes"?>
<Relationships xmlns="http://schemas.openxmlformats.org/package/2006/relationships"><Relationship Id="rId13" Type="http://schemas.microsoft.com/office/2007/relationships/hdphoto" Target="../media/hdphoto1.wdp"/><Relationship Id="rId12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11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9980" y="2326863"/>
            <a:ext cx="9966960" cy="2926080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sk-SK" dirty="0"/>
              <a:t>Chlebík,</a:t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>odkiaľ si prišiel?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screen"/>
          <a:srcRect/>
          <a:stretch/>
        </p:blipFill>
        <p:spPr>
          <a:xfrm>
            <a:off x="8724518" y="218363"/>
            <a:ext cx="2753249" cy="22416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392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obsah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4643731"/>
              </p:ext>
            </p:extLst>
          </p:nvPr>
        </p:nvGraphicFramePr>
        <p:xfrm>
          <a:off x="1971260" y="1027043"/>
          <a:ext cx="8382000" cy="5028372"/>
        </p:xfrm>
        <a:graphic>
          <a:graphicData uri="http://schemas.openxmlformats.org/drawingml/2006/table">
            <a:tbl>
              <a:tblPr/>
              <a:tblGrid>
                <a:gridCol w="3162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19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Denná téma: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Odkiaľ jedlo pochádza?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Názov školy: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Spojená škola Myjava 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Adresa školy: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Továrenská 63/1, 907 01 Myjava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Kontaktná osoba: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Mgr. Dagmar Zemanová 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Telefónne číslo: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034/621 28 95,  0911 648 096</a:t>
                      </a:r>
                      <a:endParaRPr kumimoji="0" lang="sk-SK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E-mail: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szsmyjava@gmail.com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Autor príspevku: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Mgr. Gabriela </a:t>
                      </a:r>
                      <a:r>
                        <a:rPr kumimoji="0" lang="sk-SK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Barszczová</a:t>
                      </a:r>
                      <a:endParaRPr kumimoji="0" lang="sk-SK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7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Názov príspevku: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Chlebík, odkiaľ si prišiel?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Meno a priezvisko žiakov, ktorí súťažný príspevok spolu s učiteľmi pripravili: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Všetci žiaci školy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Ročník, ktorý navštevujú: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prípravný – 2. ročník Praktickej školy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Celkový počet žiakov školy, ktorí sa do aktivít k vyhlásenej dennej téme zapojil: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Spolu  51 žiakov</a:t>
                      </a:r>
                    </a:p>
                  </a:txBody>
                  <a:tcPr marL="62224" marR="62224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coolSlant"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9089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ýsledok vyh&amp;lcaron;adávania obrázkov pre dopyt bread clipar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2754" y="3189118"/>
            <a:ext cx="5136731" cy="2812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ublina reči: obdĺžnik so zaoblenými rohmi 1"/>
          <p:cNvSpPr/>
          <p:nvPr/>
        </p:nvSpPr>
        <p:spPr>
          <a:xfrm>
            <a:off x="2930530" y="575286"/>
            <a:ext cx="3404009" cy="411559"/>
          </a:xfrm>
          <a:prstGeom prst="wedgeRoundRectCallout">
            <a:avLst>
              <a:gd name="adj1" fmla="val -47480"/>
              <a:gd name="adj2" fmla="val 24291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Čo to tu tak pekne vonia? Chlebík?</a:t>
            </a:r>
          </a:p>
        </p:txBody>
      </p:sp>
      <p:sp>
        <p:nvSpPr>
          <p:cNvPr id="7" name="Bublina reči: obdĺžnik so zaoblenými rohmi 6"/>
          <p:cNvSpPr/>
          <p:nvPr/>
        </p:nvSpPr>
        <p:spPr>
          <a:xfrm>
            <a:off x="4822243" y="1041514"/>
            <a:ext cx="4662720" cy="492940"/>
          </a:xfrm>
          <a:prstGeom prst="wedgeRoundRectCallout">
            <a:avLst>
              <a:gd name="adj1" fmla="val 39464"/>
              <a:gd name="adj2" fmla="val 11918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Veru áno. Vieš odkiaľ k nám táto dobrôtka prišla? </a:t>
            </a:r>
          </a:p>
        </p:txBody>
      </p:sp>
      <p:sp>
        <p:nvSpPr>
          <p:cNvPr id="8" name="Bublina reči: obdĺžnik so zaoblenými rohmi 7"/>
          <p:cNvSpPr/>
          <p:nvPr/>
        </p:nvSpPr>
        <p:spPr>
          <a:xfrm>
            <a:off x="3486365" y="1573606"/>
            <a:ext cx="2171556" cy="414638"/>
          </a:xfrm>
          <a:prstGeom prst="wedgeRoundRectCallout">
            <a:avLst>
              <a:gd name="adj1" fmla="val -74025"/>
              <a:gd name="adj2" fmla="val 1368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Predsa z obchodu.</a:t>
            </a:r>
          </a:p>
        </p:txBody>
      </p:sp>
      <p:sp>
        <p:nvSpPr>
          <p:cNvPr id="9" name="Bublina reči: obdĺžnik so zaoblenými rohmi 8"/>
          <p:cNvSpPr/>
          <p:nvPr/>
        </p:nvSpPr>
        <p:spPr>
          <a:xfrm>
            <a:off x="4121624" y="2082064"/>
            <a:ext cx="3826351" cy="846666"/>
          </a:xfrm>
          <a:prstGeom prst="wedgeRoundRectCallout">
            <a:avLst>
              <a:gd name="adj1" fmla="val 70945"/>
              <a:gd name="adj2" fmla="val 1940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To nie je celkom tak. Cesta chlebíka na náš stôl je veľmi dlhá. </a:t>
            </a:r>
          </a:p>
          <a:p>
            <a:pPr algn="ctr"/>
            <a:r>
              <a:rPr lang="sk-SK" sz="1600" b="1" dirty="0"/>
              <a:t>Poď, ukážem Ti ju spolu s kamarátmi.</a:t>
            </a:r>
          </a:p>
        </p:txBody>
      </p:sp>
      <p:grpSp>
        <p:nvGrpSpPr>
          <p:cNvPr id="3" name="Skupina 2"/>
          <p:cNvGrpSpPr/>
          <p:nvPr/>
        </p:nvGrpSpPr>
        <p:grpSpPr>
          <a:xfrm>
            <a:off x="842199" y="1573606"/>
            <a:ext cx="1999670" cy="4371748"/>
            <a:chOff x="842199" y="1573606"/>
            <a:chExt cx="1999670" cy="4371748"/>
          </a:xfrm>
        </p:grpSpPr>
        <p:pic>
          <p:nvPicPr>
            <p:cNvPr id="11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199" y="1573606"/>
              <a:ext cx="1999670" cy="43717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Voľný tvar: tvar 11"/>
            <p:cNvSpPr/>
            <p:nvPr/>
          </p:nvSpPr>
          <p:spPr>
            <a:xfrm>
              <a:off x="1389676" y="5582378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3" name="Voľný tvar: tvar 12"/>
            <p:cNvSpPr/>
            <p:nvPr/>
          </p:nvSpPr>
          <p:spPr>
            <a:xfrm>
              <a:off x="2272041" y="5485472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14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1770" y="1589123"/>
            <a:ext cx="2365721" cy="4214401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125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eld (1)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288" y="238610"/>
            <a:ext cx="11754676" cy="6427304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Voľný tvar: tvar 4"/>
          <p:cNvSpPr/>
          <p:nvPr/>
        </p:nvSpPr>
        <p:spPr>
          <a:xfrm rot="15067242">
            <a:off x="5349121" y="5533705"/>
            <a:ext cx="278513" cy="466593"/>
          </a:xfrm>
          <a:custGeom>
            <a:avLst/>
            <a:gdLst>
              <a:gd name="connsiteX0" fmla="*/ 265044 w 278513"/>
              <a:gd name="connsiteY0" fmla="*/ 66261 h 466593"/>
              <a:gd name="connsiteX1" fmla="*/ 145774 w 278513"/>
              <a:gd name="connsiteY1" fmla="*/ 92765 h 466593"/>
              <a:gd name="connsiteX2" fmla="*/ 92765 w 278513"/>
              <a:gd name="connsiteY2" fmla="*/ 145774 h 466593"/>
              <a:gd name="connsiteX3" fmla="*/ 53009 w 278513"/>
              <a:gd name="connsiteY3" fmla="*/ 172278 h 466593"/>
              <a:gd name="connsiteX4" fmla="*/ 39757 w 278513"/>
              <a:gd name="connsiteY4" fmla="*/ 212035 h 466593"/>
              <a:gd name="connsiteX5" fmla="*/ 0 w 278513"/>
              <a:gd name="connsiteY5" fmla="*/ 291548 h 466593"/>
              <a:gd name="connsiteX6" fmla="*/ 13252 w 278513"/>
              <a:gd name="connsiteY6" fmla="*/ 463826 h 466593"/>
              <a:gd name="connsiteX7" fmla="*/ 39757 w 278513"/>
              <a:gd name="connsiteY7" fmla="*/ 437322 h 466593"/>
              <a:gd name="connsiteX8" fmla="*/ 79513 w 278513"/>
              <a:gd name="connsiteY8" fmla="*/ 410818 h 466593"/>
              <a:gd name="connsiteX9" fmla="*/ 106017 w 278513"/>
              <a:gd name="connsiteY9" fmla="*/ 384313 h 466593"/>
              <a:gd name="connsiteX10" fmla="*/ 145774 w 278513"/>
              <a:gd name="connsiteY10" fmla="*/ 371061 h 466593"/>
              <a:gd name="connsiteX11" fmla="*/ 172278 w 278513"/>
              <a:gd name="connsiteY11" fmla="*/ 331305 h 466593"/>
              <a:gd name="connsiteX12" fmla="*/ 212035 w 278513"/>
              <a:gd name="connsiteY12" fmla="*/ 318052 h 466593"/>
              <a:gd name="connsiteX13" fmla="*/ 251791 w 278513"/>
              <a:gd name="connsiteY13" fmla="*/ 291548 h 466593"/>
              <a:gd name="connsiteX14" fmla="*/ 278296 w 278513"/>
              <a:gd name="connsiteY14" fmla="*/ 212035 h 466593"/>
              <a:gd name="connsiteX15" fmla="*/ 265044 w 278513"/>
              <a:gd name="connsiteY15" fmla="*/ 0 h 46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513" h="466593">
                <a:moveTo>
                  <a:pt x="265044" y="66261"/>
                </a:moveTo>
                <a:cubicBezTo>
                  <a:pt x="259062" y="67258"/>
                  <a:pt x="165631" y="78581"/>
                  <a:pt x="145774" y="92765"/>
                </a:cubicBezTo>
                <a:cubicBezTo>
                  <a:pt x="125440" y="107289"/>
                  <a:pt x="113557" y="131913"/>
                  <a:pt x="92765" y="145774"/>
                </a:cubicBezTo>
                <a:lnTo>
                  <a:pt x="53009" y="172278"/>
                </a:lnTo>
                <a:cubicBezTo>
                  <a:pt x="48592" y="185530"/>
                  <a:pt x="46004" y="199541"/>
                  <a:pt x="39757" y="212035"/>
                </a:cubicBezTo>
                <a:cubicBezTo>
                  <a:pt x="-11624" y="314797"/>
                  <a:pt x="33310" y="191618"/>
                  <a:pt x="0" y="291548"/>
                </a:cubicBezTo>
                <a:cubicBezTo>
                  <a:pt x="4417" y="348974"/>
                  <a:pt x="-1903" y="408260"/>
                  <a:pt x="13252" y="463826"/>
                </a:cubicBezTo>
                <a:cubicBezTo>
                  <a:pt x="16540" y="475880"/>
                  <a:pt x="30001" y="445127"/>
                  <a:pt x="39757" y="437322"/>
                </a:cubicBezTo>
                <a:cubicBezTo>
                  <a:pt x="52194" y="427373"/>
                  <a:pt x="67076" y="420768"/>
                  <a:pt x="79513" y="410818"/>
                </a:cubicBezTo>
                <a:cubicBezTo>
                  <a:pt x="89269" y="403013"/>
                  <a:pt x="95303" y="390741"/>
                  <a:pt x="106017" y="384313"/>
                </a:cubicBezTo>
                <a:cubicBezTo>
                  <a:pt x="117995" y="377126"/>
                  <a:pt x="132522" y="375478"/>
                  <a:pt x="145774" y="371061"/>
                </a:cubicBezTo>
                <a:cubicBezTo>
                  <a:pt x="154609" y="357809"/>
                  <a:pt x="159841" y="341254"/>
                  <a:pt x="172278" y="331305"/>
                </a:cubicBezTo>
                <a:cubicBezTo>
                  <a:pt x="183186" y="322578"/>
                  <a:pt x="199541" y="324299"/>
                  <a:pt x="212035" y="318052"/>
                </a:cubicBezTo>
                <a:cubicBezTo>
                  <a:pt x="226280" y="310929"/>
                  <a:pt x="238539" y="300383"/>
                  <a:pt x="251791" y="291548"/>
                </a:cubicBezTo>
                <a:cubicBezTo>
                  <a:pt x="260626" y="265044"/>
                  <a:pt x="280825" y="239858"/>
                  <a:pt x="278296" y="212035"/>
                </a:cubicBezTo>
                <a:cubicBezTo>
                  <a:pt x="263044" y="44265"/>
                  <a:pt x="265044" y="115053"/>
                  <a:pt x="265044" y="0"/>
                </a:cubicBezTo>
              </a:path>
            </a:pathLst>
          </a:custGeom>
          <a:solidFill>
            <a:srgbClr val="FFC000"/>
          </a:solidFill>
          <a:ln w="38100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Voľný tvar: tvar 8"/>
          <p:cNvSpPr/>
          <p:nvPr/>
        </p:nvSpPr>
        <p:spPr>
          <a:xfrm>
            <a:off x="6125089" y="5157391"/>
            <a:ext cx="278513" cy="466593"/>
          </a:xfrm>
          <a:custGeom>
            <a:avLst/>
            <a:gdLst>
              <a:gd name="connsiteX0" fmla="*/ 265044 w 278513"/>
              <a:gd name="connsiteY0" fmla="*/ 66261 h 466593"/>
              <a:gd name="connsiteX1" fmla="*/ 145774 w 278513"/>
              <a:gd name="connsiteY1" fmla="*/ 92765 h 466593"/>
              <a:gd name="connsiteX2" fmla="*/ 92765 w 278513"/>
              <a:gd name="connsiteY2" fmla="*/ 145774 h 466593"/>
              <a:gd name="connsiteX3" fmla="*/ 53009 w 278513"/>
              <a:gd name="connsiteY3" fmla="*/ 172278 h 466593"/>
              <a:gd name="connsiteX4" fmla="*/ 39757 w 278513"/>
              <a:gd name="connsiteY4" fmla="*/ 212035 h 466593"/>
              <a:gd name="connsiteX5" fmla="*/ 0 w 278513"/>
              <a:gd name="connsiteY5" fmla="*/ 291548 h 466593"/>
              <a:gd name="connsiteX6" fmla="*/ 13252 w 278513"/>
              <a:gd name="connsiteY6" fmla="*/ 463826 h 466593"/>
              <a:gd name="connsiteX7" fmla="*/ 39757 w 278513"/>
              <a:gd name="connsiteY7" fmla="*/ 437322 h 466593"/>
              <a:gd name="connsiteX8" fmla="*/ 79513 w 278513"/>
              <a:gd name="connsiteY8" fmla="*/ 410818 h 466593"/>
              <a:gd name="connsiteX9" fmla="*/ 106017 w 278513"/>
              <a:gd name="connsiteY9" fmla="*/ 384313 h 466593"/>
              <a:gd name="connsiteX10" fmla="*/ 145774 w 278513"/>
              <a:gd name="connsiteY10" fmla="*/ 371061 h 466593"/>
              <a:gd name="connsiteX11" fmla="*/ 172278 w 278513"/>
              <a:gd name="connsiteY11" fmla="*/ 331305 h 466593"/>
              <a:gd name="connsiteX12" fmla="*/ 212035 w 278513"/>
              <a:gd name="connsiteY12" fmla="*/ 318052 h 466593"/>
              <a:gd name="connsiteX13" fmla="*/ 251791 w 278513"/>
              <a:gd name="connsiteY13" fmla="*/ 291548 h 466593"/>
              <a:gd name="connsiteX14" fmla="*/ 278296 w 278513"/>
              <a:gd name="connsiteY14" fmla="*/ 212035 h 466593"/>
              <a:gd name="connsiteX15" fmla="*/ 265044 w 278513"/>
              <a:gd name="connsiteY15" fmla="*/ 0 h 46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513" h="466593">
                <a:moveTo>
                  <a:pt x="265044" y="66261"/>
                </a:moveTo>
                <a:cubicBezTo>
                  <a:pt x="259062" y="67258"/>
                  <a:pt x="165631" y="78581"/>
                  <a:pt x="145774" y="92765"/>
                </a:cubicBezTo>
                <a:cubicBezTo>
                  <a:pt x="125440" y="107289"/>
                  <a:pt x="113557" y="131913"/>
                  <a:pt x="92765" y="145774"/>
                </a:cubicBezTo>
                <a:lnTo>
                  <a:pt x="53009" y="172278"/>
                </a:lnTo>
                <a:cubicBezTo>
                  <a:pt x="48592" y="185530"/>
                  <a:pt x="46004" y="199541"/>
                  <a:pt x="39757" y="212035"/>
                </a:cubicBezTo>
                <a:cubicBezTo>
                  <a:pt x="-11624" y="314797"/>
                  <a:pt x="33310" y="191618"/>
                  <a:pt x="0" y="291548"/>
                </a:cubicBezTo>
                <a:cubicBezTo>
                  <a:pt x="4417" y="348974"/>
                  <a:pt x="-1903" y="408260"/>
                  <a:pt x="13252" y="463826"/>
                </a:cubicBezTo>
                <a:cubicBezTo>
                  <a:pt x="16540" y="475880"/>
                  <a:pt x="30001" y="445127"/>
                  <a:pt x="39757" y="437322"/>
                </a:cubicBezTo>
                <a:cubicBezTo>
                  <a:pt x="52194" y="427373"/>
                  <a:pt x="67076" y="420768"/>
                  <a:pt x="79513" y="410818"/>
                </a:cubicBezTo>
                <a:cubicBezTo>
                  <a:pt x="89269" y="403013"/>
                  <a:pt x="95303" y="390741"/>
                  <a:pt x="106017" y="384313"/>
                </a:cubicBezTo>
                <a:cubicBezTo>
                  <a:pt x="117995" y="377126"/>
                  <a:pt x="132522" y="375478"/>
                  <a:pt x="145774" y="371061"/>
                </a:cubicBezTo>
                <a:cubicBezTo>
                  <a:pt x="154609" y="357809"/>
                  <a:pt x="159841" y="341254"/>
                  <a:pt x="172278" y="331305"/>
                </a:cubicBezTo>
                <a:cubicBezTo>
                  <a:pt x="183186" y="322578"/>
                  <a:pt x="199541" y="324299"/>
                  <a:pt x="212035" y="318052"/>
                </a:cubicBezTo>
                <a:cubicBezTo>
                  <a:pt x="226280" y="310929"/>
                  <a:pt x="238539" y="300383"/>
                  <a:pt x="251791" y="291548"/>
                </a:cubicBezTo>
                <a:cubicBezTo>
                  <a:pt x="260626" y="265044"/>
                  <a:pt x="280825" y="239858"/>
                  <a:pt x="278296" y="212035"/>
                </a:cubicBezTo>
                <a:cubicBezTo>
                  <a:pt x="263044" y="44265"/>
                  <a:pt x="265044" y="115053"/>
                  <a:pt x="265044" y="0"/>
                </a:cubicBezTo>
              </a:path>
            </a:pathLst>
          </a:custGeom>
          <a:solidFill>
            <a:srgbClr val="FFC000"/>
          </a:solidFill>
          <a:ln w="38100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Voľný tvar: tvar 9"/>
          <p:cNvSpPr/>
          <p:nvPr/>
        </p:nvSpPr>
        <p:spPr>
          <a:xfrm rot="17632858">
            <a:off x="5485843" y="5274986"/>
            <a:ext cx="278513" cy="466593"/>
          </a:xfrm>
          <a:custGeom>
            <a:avLst/>
            <a:gdLst>
              <a:gd name="connsiteX0" fmla="*/ 265044 w 278513"/>
              <a:gd name="connsiteY0" fmla="*/ 66261 h 466593"/>
              <a:gd name="connsiteX1" fmla="*/ 145774 w 278513"/>
              <a:gd name="connsiteY1" fmla="*/ 92765 h 466593"/>
              <a:gd name="connsiteX2" fmla="*/ 92765 w 278513"/>
              <a:gd name="connsiteY2" fmla="*/ 145774 h 466593"/>
              <a:gd name="connsiteX3" fmla="*/ 53009 w 278513"/>
              <a:gd name="connsiteY3" fmla="*/ 172278 h 466593"/>
              <a:gd name="connsiteX4" fmla="*/ 39757 w 278513"/>
              <a:gd name="connsiteY4" fmla="*/ 212035 h 466593"/>
              <a:gd name="connsiteX5" fmla="*/ 0 w 278513"/>
              <a:gd name="connsiteY5" fmla="*/ 291548 h 466593"/>
              <a:gd name="connsiteX6" fmla="*/ 13252 w 278513"/>
              <a:gd name="connsiteY6" fmla="*/ 463826 h 466593"/>
              <a:gd name="connsiteX7" fmla="*/ 39757 w 278513"/>
              <a:gd name="connsiteY7" fmla="*/ 437322 h 466593"/>
              <a:gd name="connsiteX8" fmla="*/ 79513 w 278513"/>
              <a:gd name="connsiteY8" fmla="*/ 410818 h 466593"/>
              <a:gd name="connsiteX9" fmla="*/ 106017 w 278513"/>
              <a:gd name="connsiteY9" fmla="*/ 384313 h 466593"/>
              <a:gd name="connsiteX10" fmla="*/ 145774 w 278513"/>
              <a:gd name="connsiteY10" fmla="*/ 371061 h 466593"/>
              <a:gd name="connsiteX11" fmla="*/ 172278 w 278513"/>
              <a:gd name="connsiteY11" fmla="*/ 331305 h 466593"/>
              <a:gd name="connsiteX12" fmla="*/ 212035 w 278513"/>
              <a:gd name="connsiteY12" fmla="*/ 318052 h 466593"/>
              <a:gd name="connsiteX13" fmla="*/ 251791 w 278513"/>
              <a:gd name="connsiteY13" fmla="*/ 291548 h 466593"/>
              <a:gd name="connsiteX14" fmla="*/ 278296 w 278513"/>
              <a:gd name="connsiteY14" fmla="*/ 212035 h 466593"/>
              <a:gd name="connsiteX15" fmla="*/ 265044 w 278513"/>
              <a:gd name="connsiteY15" fmla="*/ 0 h 46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513" h="466593">
                <a:moveTo>
                  <a:pt x="265044" y="66261"/>
                </a:moveTo>
                <a:cubicBezTo>
                  <a:pt x="259062" y="67258"/>
                  <a:pt x="165631" y="78581"/>
                  <a:pt x="145774" y="92765"/>
                </a:cubicBezTo>
                <a:cubicBezTo>
                  <a:pt x="125440" y="107289"/>
                  <a:pt x="113557" y="131913"/>
                  <a:pt x="92765" y="145774"/>
                </a:cubicBezTo>
                <a:lnTo>
                  <a:pt x="53009" y="172278"/>
                </a:lnTo>
                <a:cubicBezTo>
                  <a:pt x="48592" y="185530"/>
                  <a:pt x="46004" y="199541"/>
                  <a:pt x="39757" y="212035"/>
                </a:cubicBezTo>
                <a:cubicBezTo>
                  <a:pt x="-11624" y="314797"/>
                  <a:pt x="33310" y="191618"/>
                  <a:pt x="0" y="291548"/>
                </a:cubicBezTo>
                <a:cubicBezTo>
                  <a:pt x="4417" y="348974"/>
                  <a:pt x="-1903" y="408260"/>
                  <a:pt x="13252" y="463826"/>
                </a:cubicBezTo>
                <a:cubicBezTo>
                  <a:pt x="16540" y="475880"/>
                  <a:pt x="30001" y="445127"/>
                  <a:pt x="39757" y="437322"/>
                </a:cubicBezTo>
                <a:cubicBezTo>
                  <a:pt x="52194" y="427373"/>
                  <a:pt x="67076" y="420768"/>
                  <a:pt x="79513" y="410818"/>
                </a:cubicBezTo>
                <a:cubicBezTo>
                  <a:pt x="89269" y="403013"/>
                  <a:pt x="95303" y="390741"/>
                  <a:pt x="106017" y="384313"/>
                </a:cubicBezTo>
                <a:cubicBezTo>
                  <a:pt x="117995" y="377126"/>
                  <a:pt x="132522" y="375478"/>
                  <a:pt x="145774" y="371061"/>
                </a:cubicBezTo>
                <a:cubicBezTo>
                  <a:pt x="154609" y="357809"/>
                  <a:pt x="159841" y="341254"/>
                  <a:pt x="172278" y="331305"/>
                </a:cubicBezTo>
                <a:cubicBezTo>
                  <a:pt x="183186" y="322578"/>
                  <a:pt x="199541" y="324299"/>
                  <a:pt x="212035" y="318052"/>
                </a:cubicBezTo>
                <a:cubicBezTo>
                  <a:pt x="226280" y="310929"/>
                  <a:pt x="238539" y="300383"/>
                  <a:pt x="251791" y="291548"/>
                </a:cubicBezTo>
                <a:cubicBezTo>
                  <a:pt x="260626" y="265044"/>
                  <a:pt x="280825" y="239858"/>
                  <a:pt x="278296" y="212035"/>
                </a:cubicBezTo>
                <a:cubicBezTo>
                  <a:pt x="263044" y="44265"/>
                  <a:pt x="265044" y="115053"/>
                  <a:pt x="265044" y="0"/>
                </a:cubicBezTo>
              </a:path>
            </a:pathLst>
          </a:custGeom>
          <a:solidFill>
            <a:srgbClr val="FFC000"/>
          </a:solidFill>
          <a:ln w="38100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Voľný tvar: tvar 10"/>
          <p:cNvSpPr/>
          <p:nvPr/>
        </p:nvSpPr>
        <p:spPr>
          <a:xfrm rot="19300023">
            <a:off x="5797826" y="5426765"/>
            <a:ext cx="278513" cy="466593"/>
          </a:xfrm>
          <a:custGeom>
            <a:avLst/>
            <a:gdLst>
              <a:gd name="connsiteX0" fmla="*/ 265044 w 278513"/>
              <a:gd name="connsiteY0" fmla="*/ 66261 h 466593"/>
              <a:gd name="connsiteX1" fmla="*/ 145774 w 278513"/>
              <a:gd name="connsiteY1" fmla="*/ 92765 h 466593"/>
              <a:gd name="connsiteX2" fmla="*/ 92765 w 278513"/>
              <a:gd name="connsiteY2" fmla="*/ 145774 h 466593"/>
              <a:gd name="connsiteX3" fmla="*/ 53009 w 278513"/>
              <a:gd name="connsiteY3" fmla="*/ 172278 h 466593"/>
              <a:gd name="connsiteX4" fmla="*/ 39757 w 278513"/>
              <a:gd name="connsiteY4" fmla="*/ 212035 h 466593"/>
              <a:gd name="connsiteX5" fmla="*/ 0 w 278513"/>
              <a:gd name="connsiteY5" fmla="*/ 291548 h 466593"/>
              <a:gd name="connsiteX6" fmla="*/ 13252 w 278513"/>
              <a:gd name="connsiteY6" fmla="*/ 463826 h 466593"/>
              <a:gd name="connsiteX7" fmla="*/ 39757 w 278513"/>
              <a:gd name="connsiteY7" fmla="*/ 437322 h 466593"/>
              <a:gd name="connsiteX8" fmla="*/ 79513 w 278513"/>
              <a:gd name="connsiteY8" fmla="*/ 410818 h 466593"/>
              <a:gd name="connsiteX9" fmla="*/ 106017 w 278513"/>
              <a:gd name="connsiteY9" fmla="*/ 384313 h 466593"/>
              <a:gd name="connsiteX10" fmla="*/ 145774 w 278513"/>
              <a:gd name="connsiteY10" fmla="*/ 371061 h 466593"/>
              <a:gd name="connsiteX11" fmla="*/ 172278 w 278513"/>
              <a:gd name="connsiteY11" fmla="*/ 331305 h 466593"/>
              <a:gd name="connsiteX12" fmla="*/ 212035 w 278513"/>
              <a:gd name="connsiteY12" fmla="*/ 318052 h 466593"/>
              <a:gd name="connsiteX13" fmla="*/ 251791 w 278513"/>
              <a:gd name="connsiteY13" fmla="*/ 291548 h 466593"/>
              <a:gd name="connsiteX14" fmla="*/ 278296 w 278513"/>
              <a:gd name="connsiteY14" fmla="*/ 212035 h 466593"/>
              <a:gd name="connsiteX15" fmla="*/ 265044 w 278513"/>
              <a:gd name="connsiteY15" fmla="*/ 0 h 46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513" h="466593">
                <a:moveTo>
                  <a:pt x="265044" y="66261"/>
                </a:moveTo>
                <a:cubicBezTo>
                  <a:pt x="259062" y="67258"/>
                  <a:pt x="165631" y="78581"/>
                  <a:pt x="145774" y="92765"/>
                </a:cubicBezTo>
                <a:cubicBezTo>
                  <a:pt x="125440" y="107289"/>
                  <a:pt x="113557" y="131913"/>
                  <a:pt x="92765" y="145774"/>
                </a:cubicBezTo>
                <a:lnTo>
                  <a:pt x="53009" y="172278"/>
                </a:lnTo>
                <a:cubicBezTo>
                  <a:pt x="48592" y="185530"/>
                  <a:pt x="46004" y="199541"/>
                  <a:pt x="39757" y="212035"/>
                </a:cubicBezTo>
                <a:cubicBezTo>
                  <a:pt x="-11624" y="314797"/>
                  <a:pt x="33310" y="191618"/>
                  <a:pt x="0" y="291548"/>
                </a:cubicBezTo>
                <a:cubicBezTo>
                  <a:pt x="4417" y="348974"/>
                  <a:pt x="-1903" y="408260"/>
                  <a:pt x="13252" y="463826"/>
                </a:cubicBezTo>
                <a:cubicBezTo>
                  <a:pt x="16540" y="475880"/>
                  <a:pt x="30001" y="445127"/>
                  <a:pt x="39757" y="437322"/>
                </a:cubicBezTo>
                <a:cubicBezTo>
                  <a:pt x="52194" y="427373"/>
                  <a:pt x="67076" y="420768"/>
                  <a:pt x="79513" y="410818"/>
                </a:cubicBezTo>
                <a:cubicBezTo>
                  <a:pt x="89269" y="403013"/>
                  <a:pt x="95303" y="390741"/>
                  <a:pt x="106017" y="384313"/>
                </a:cubicBezTo>
                <a:cubicBezTo>
                  <a:pt x="117995" y="377126"/>
                  <a:pt x="132522" y="375478"/>
                  <a:pt x="145774" y="371061"/>
                </a:cubicBezTo>
                <a:cubicBezTo>
                  <a:pt x="154609" y="357809"/>
                  <a:pt x="159841" y="341254"/>
                  <a:pt x="172278" y="331305"/>
                </a:cubicBezTo>
                <a:cubicBezTo>
                  <a:pt x="183186" y="322578"/>
                  <a:pt x="199541" y="324299"/>
                  <a:pt x="212035" y="318052"/>
                </a:cubicBezTo>
                <a:cubicBezTo>
                  <a:pt x="226280" y="310929"/>
                  <a:pt x="238539" y="300383"/>
                  <a:pt x="251791" y="291548"/>
                </a:cubicBezTo>
                <a:cubicBezTo>
                  <a:pt x="260626" y="265044"/>
                  <a:pt x="280825" y="239858"/>
                  <a:pt x="278296" y="212035"/>
                </a:cubicBezTo>
                <a:cubicBezTo>
                  <a:pt x="263044" y="44265"/>
                  <a:pt x="265044" y="115053"/>
                  <a:pt x="265044" y="0"/>
                </a:cubicBezTo>
              </a:path>
            </a:pathLst>
          </a:custGeom>
          <a:solidFill>
            <a:srgbClr val="FFC000"/>
          </a:solidFill>
          <a:ln w="38100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Voľný tvar: tvar 11"/>
          <p:cNvSpPr/>
          <p:nvPr/>
        </p:nvSpPr>
        <p:spPr>
          <a:xfrm rot="1735527">
            <a:off x="6214583" y="5495896"/>
            <a:ext cx="278513" cy="466593"/>
          </a:xfrm>
          <a:custGeom>
            <a:avLst/>
            <a:gdLst>
              <a:gd name="connsiteX0" fmla="*/ 265044 w 278513"/>
              <a:gd name="connsiteY0" fmla="*/ 66261 h 466593"/>
              <a:gd name="connsiteX1" fmla="*/ 145774 w 278513"/>
              <a:gd name="connsiteY1" fmla="*/ 92765 h 466593"/>
              <a:gd name="connsiteX2" fmla="*/ 92765 w 278513"/>
              <a:gd name="connsiteY2" fmla="*/ 145774 h 466593"/>
              <a:gd name="connsiteX3" fmla="*/ 53009 w 278513"/>
              <a:gd name="connsiteY3" fmla="*/ 172278 h 466593"/>
              <a:gd name="connsiteX4" fmla="*/ 39757 w 278513"/>
              <a:gd name="connsiteY4" fmla="*/ 212035 h 466593"/>
              <a:gd name="connsiteX5" fmla="*/ 0 w 278513"/>
              <a:gd name="connsiteY5" fmla="*/ 291548 h 466593"/>
              <a:gd name="connsiteX6" fmla="*/ 13252 w 278513"/>
              <a:gd name="connsiteY6" fmla="*/ 463826 h 466593"/>
              <a:gd name="connsiteX7" fmla="*/ 39757 w 278513"/>
              <a:gd name="connsiteY7" fmla="*/ 437322 h 466593"/>
              <a:gd name="connsiteX8" fmla="*/ 79513 w 278513"/>
              <a:gd name="connsiteY8" fmla="*/ 410818 h 466593"/>
              <a:gd name="connsiteX9" fmla="*/ 106017 w 278513"/>
              <a:gd name="connsiteY9" fmla="*/ 384313 h 466593"/>
              <a:gd name="connsiteX10" fmla="*/ 145774 w 278513"/>
              <a:gd name="connsiteY10" fmla="*/ 371061 h 466593"/>
              <a:gd name="connsiteX11" fmla="*/ 172278 w 278513"/>
              <a:gd name="connsiteY11" fmla="*/ 331305 h 466593"/>
              <a:gd name="connsiteX12" fmla="*/ 212035 w 278513"/>
              <a:gd name="connsiteY12" fmla="*/ 318052 h 466593"/>
              <a:gd name="connsiteX13" fmla="*/ 251791 w 278513"/>
              <a:gd name="connsiteY13" fmla="*/ 291548 h 466593"/>
              <a:gd name="connsiteX14" fmla="*/ 278296 w 278513"/>
              <a:gd name="connsiteY14" fmla="*/ 212035 h 466593"/>
              <a:gd name="connsiteX15" fmla="*/ 265044 w 278513"/>
              <a:gd name="connsiteY15" fmla="*/ 0 h 466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78513" h="466593">
                <a:moveTo>
                  <a:pt x="265044" y="66261"/>
                </a:moveTo>
                <a:cubicBezTo>
                  <a:pt x="259062" y="67258"/>
                  <a:pt x="165631" y="78581"/>
                  <a:pt x="145774" y="92765"/>
                </a:cubicBezTo>
                <a:cubicBezTo>
                  <a:pt x="125440" y="107289"/>
                  <a:pt x="113557" y="131913"/>
                  <a:pt x="92765" y="145774"/>
                </a:cubicBezTo>
                <a:lnTo>
                  <a:pt x="53009" y="172278"/>
                </a:lnTo>
                <a:cubicBezTo>
                  <a:pt x="48592" y="185530"/>
                  <a:pt x="46004" y="199541"/>
                  <a:pt x="39757" y="212035"/>
                </a:cubicBezTo>
                <a:cubicBezTo>
                  <a:pt x="-11624" y="314797"/>
                  <a:pt x="33310" y="191618"/>
                  <a:pt x="0" y="291548"/>
                </a:cubicBezTo>
                <a:cubicBezTo>
                  <a:pt x="4417" y="348974"/>
                  <a:pt x="-1903" y="408260"/>
                  <a:pt x="13252" y="463826"/>
                </a:cubicBezTo>
                <a:cubicBezTo>
                  <a:pt x="16540" y="475880"/>
                  <a:pt x="30001" y="445127"/>
                  <a:pt x="39757" y="437322"/>
                </a:cubicBezTo>
                <a:cubicBezTo>
                  <a:pt x="52194" y="427373"/>
                  <a:pt x="67076" y="420768"/>
                  <a:pt x="79513" y="410818"/>
                </a:cubicBezTo>
                <a:cubicBezTo>
                  <a:pt x="89269" y="403013"/>
                  <a:pt x="95303" y="390741"/>
                  <a:pt x="106017" y="384313"/>
                </a:cubicBezTo>
                <a:cubicBezTo>
                  <a:pt x="117995" y="377126"/>
                  <a:pt x="132522" y="375478"/>
                  <a:pt x="145774" y="371061"/>
                </a:cubicBezTo>
                <a:cubicBezTo>
                  <a:pt x="154609" y="357809"/>
                  <a:pt x="159841" y="341254"/>
                  <a:pt x="172278" y="331305"/>
                </a:cubicBezTo>
                <a:cubicBezTo>
                  <a:pt x="183186" y="322578"/>
                  <a:pt x="199541" y="324299"/>
                  <a:pt x="212035" y="318052"/>
                </a:cubicBezTo>
                <a:cubicBezTo>
                  <a:pt x="226280" y="310929"/>
                  <a:pt x="238539" y="300383"/>
                  <a:pt x="251791" y="291548"/>
                </a:cubicBezTo>
                <a:cubicBezTo>
                  <a:pt x="260626" y="265044"/>
                  <a:pt x="280825" y="239858"/>
                  <a:pt x="278296" y="212035"/>
                </a:cubicBezTo>
                <a:cubicBezTo>
                  <a:pt x="263044" y="44265"/>
                  <a:pt x="265044" y="115053"/>
                  <a:pt x="265044" y="0"/>
                </a:cubicBezTo>
              </a:path>
            </a:pathLst>
          </a:custGeom>
          <a:solidFill>
            <a:srgbClr val="FFC000"/>
          </a:solidFill>
          <a:ln w="38100"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Bublina reči: obdĺžnik so zaoblenými rohmi 12"/>
          <p:cNvSpPr/>
          <p:nvPr/>
        </p:nvSpPr>
        <p:spPr>
          <a:xfrm>
            <a:off x="1777590" y="1048312"/>
            <a:ext cx="4117210" cy="567182"/>
          </a:xfrm>
          <a:prstGeom prst="wedgeRoundRectCallout">
            <a:avLst>
              <a:gd name="adj1" fmla="val -46518"/>
              <a:gd name="adj2" fmla="val 32449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Čo tu robíme? Kde je chlebík? </a:t>
            </a:r>
          </a:p>
          <a:p>
            <a:pPr algn="ctr"/>
            <a:r>
              <a:rPr lang="sk-SK" sz="1600" b="1" dirty="0"/>
              <a:t>Nikde ho nevidím.</a:t>
            </a:r>
          </a:p>
        </p:txBody>
      </p:sp>
      <p:sp>
        <p:nvSpPr>
          <p:cNvPr id="14" name="Bublina reči: obdĺžnik so zaoblenými rohmi 13"/>
          <p:cNvSpPr/>
          <p:nvPr/>
        </p:nvSpPr>
        <p:spPr>
          <a:xfrm>
            <a:off x="4480135" y="1829006"/>
            <a:ext cx="3244983" cy="567182"/>
          </a:xfrm>
          <a:prstGeom prst="wedgeRoundRectCallout">
            <a:avLst>
              <a:gd name="adj1" fmla="val 103652"/>
              <a:gd name="adj2" fmla="val 2644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Tu chlebík zasadíme. </a:t>
            </a:r>
          </a:p>
        </p:txBody>
      </p:sp>
      <p:sp>
        <p:nvSpPr>
          <p:cNvPr id="16" name="Bublina reči: obdĺžnik so zaoblenými rohmi 15"/>
          <p:cNvSpPr/>
          <p:nvPr/>
        </p:nvSpPr>
        <p:spPr>
          <a:xfrm>
            <a:off x="3343580" y="2548106"/>
            <a:ext cx="3244983" cy="567182"/>
          </a:xfrm>
          <a:prstGeom prst="wedgeRoundRectCallout">
            <a:avLst>
              <a:gd name="adj1" fmla="val -100571"/>
              <a:gd name="adj2" fmla="val 20086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Čože? Chlebík musíme zasadiť?</a:t>
            </a:r>
          </a:p>
        </p:txBody>
      </p:sp>
      <p:sp>
        <p:nvSpPr>
          <p:cNvPr id="17" name="Bublina reči: obdĺžnik so zaoblenými rohmi 16"/>
          <p:cNvSpPr/>
          <p:nvPr/>
        </p:nvSpPr>
        <p:spPr>
          <a:xfrm>
            <a:off x="4942267" y="3736100"/>
            <a:ext cx="3705561" cy="567182"/>
          </a:xfrm>
          <a:prstGeom prst="wedgeRoundRectCallout">
            <a:avLst>
              <a:gd name="adj1" fmla="val 79622"/>
              <a:gd name="adj2" fmla="val -549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Nie chlebík, ale semienko. </a:t>
            </a:r>
          </a:p>
          <a:p>
            <a:pPr algn="ctr"/>
            <a:r>
              <a:rPr lang="sk-SK" sz="1600" b="1" dirty="0"/>
              <a:t>Z neho potom vyrastú klásky.</a:t>
            </a:r>
          </a:p>
        </p:txBody>
      </p:sp>
      <p:pic>
        <p:nvPicPr>
          <p:cNvPr id="18" name="Picture 14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409" y="2866510"/>
            <a:ext cx="1737876" cy="3799404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3064" y="2763156"/>
            <a:ext cx="2190783" cy="3902758"/>
          </a:xfrm>
          <a:prstGeom prst="rect">
            <a:avLst/>
          </a:prstGeom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Voľný tvar: tvar 3"/>
          <p:cNvSpPr/>
          <p:nvPr/>
        </p:nvSpPr>
        <p:spPr>
          <a:xfrm>
            <a:off x="715617" y="6334539"/>
            <a:ext cx="334888" cy="278296"/>
          </a:xfrm>
          <a:custGeom>
            <a:avLst/>
            <a:gdLst>
              <a:gd name="connsiteX0" fmla="*/ 145774 w 334888"/>
              <a:gd name="connsiteY0" fmla="*/ 0 h 278296"/>
              <a:gd name="connsiteX1" fmla="*/ 79513 w 334888"/>
              <a:gd name="connsiteY1" fmla="*/ 53009 h 278296"/>
              <a:gd name="connsiteX2" fmla="*/ 39757 w 334888"/>
              <a:gd name="connsiteY2" fmla="*/ 79513 h 278296"/>
              <a:gd name="connsiteX3" fmla="*/ 0 w 334888"/>
              <a:gd name="connsiteY3" fmla="*/ 159026 h 278296"/>
              <a:gd name="connsiteX4" fmla="*/ 39757 w 334888"/>
              <a:gd name="connsiteY4" fmla="*/ 251791 h 278296"/>
              <a:gd name="connsiteX5" fmla="*/ 119270 w 334888"/>
              <a:gd name="connsiteY5" fmla="*/ 278296 h 278296"/>
              <a:gd name="connsiteX6" fmla="*/ 251792 w 334888"/>
              <a:gd name="connsiteY6" fmla="*/ 265044 h 278296"/>
              <a:gd name="connsiteX7" fmla="*/ 291548 w 334888"/>
              <a:gd name="connsiteY7" fmla="*/ 198783 h 278296"/>
              <a:gd name="connsiteX8" fmla="*/ 318053 w 334888"/>
              <a:gd name="connsiteY8" fmla="*/ 172278 h 278296"/>
              <a:gd name="connsiteX9" fmla="*/ 331305 w 334888"/>
              <a:gd name="connsiteY9" fmla="*/ 0 h 2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4888" h="278296">
                <a:moveTo>
                  <a:pt x="145774" y="0"/>
                </a:moveTo>
                <a:cubicBezTo>
                  <a:pt x="123687" y="17670"/>
                  <a:pt x="102141" y="36038"/>
                  <a:pt x="79513" y="53009"/>
                </a:cubicBezTo>
                <a:cubicBezTo>
                  <a:pt x="66771" y="62565"/>
                  <a:pt x="51019" y="68251"/>
                  <a:pt x="39757" y="79513"/>
                </a:cubicBezTo>
                <a:cubicBezTo>
                  <a:pt x="14069" y="105201"/>
                  <a:pt x="10778" y="126693"/>
                  <a:pt x="0" y="159026"/>
                </a:cubicBezTo>
                <a:cubicBezTo>
                  <a:pt x="6262" y="184073"/>
                  <a:pt x="12641" y="234844"/>
                  <a:pt x="39757" y="251791"/>
                </a:cubicBezTo>
                <a:cubicBezTo>
                  <a:pt x="63448" y="266598"/>
                  <a:pt x="119270" y="278296"/>
                  <a:pt x="119270" y="278296"/>
                </a:cubicBezTo>
                <a:cubicBezTo>
                  <a:pt x="163444" y="273879"/>
                  <a:pt x="208723" y="275811"/>
                  <a:pt x="251792" y="265044"/>
                </a:cubicBezTo>
                <a:cubicBezTo>
                  <a:pt x="283394" y="257143"/>
                  <a:pt x="279688" y="218549"/>
                  <a:pt x="291548" y="198783"/>
                </a:cubicBezTo>
                <a:cubicBezTo>
                  <a:pt x="297976" y="188069"/>
                  <a:pt x="309218" y="181113"/>
                  <a:pt x="318053" y="172278"/>
                </a:cubicBezTo>
                <a:cubicBezTo>
                  <a:pt x="345274" y="90615"/>
                  <a:pt x="331305" y="146491"/>
                  <a:pt x="331305" y="0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Voľný tvar: tvar 6"/>
          <p:cNvSpPr/>
          <p:nvPr/>
        </p:nvSpPr>
        <p:spPr>
          <a:xfrm>
            <a:off x="1484243" y="6268279"/>
            <a:ext cx="397566" cy="318052"/>
          </a:xfrm>
          <a:custGeom>
            <a:avLst/>
            <a:gdLst>
              <a:gd name="connsiteX0" fmla="*/ 0 w 397566"/>
              <a:gd name="connsiteY0" fmla="*/ 66260 h 318052"/>
              <a:gd name="connsiteX1" fmla="*/ 13253 w 397566"/>
              <a:gd name="connsiteY1" fmla="*/ 185530 h 318052"/>
              <a:gd name="connsiteX2" fmla="*/ 119270 w 397566"/>
              <a:gd name="connsiteY2" fmla="*/ 278295 h 318052"/>
              <a:gd name="connsiteX3" fmla="*/ 198783 w 397566"/>
              <a:gd name="connsiteY3" fmla="*/ 304800 h 318052"/>
              <a:gd name="connsiteX4" fmla="*/ 238540 w 397566"/>
              <a:gd name="connsiteY4" fmla="*/ 318052 h 318052"/>
              <a:gd name="connsiteX5" fmla="*/ 384314 w 397566"/>
              <a:gd name="connsiteY5" fmla="*/ 278295 h 318052"/>
              <a:gd name="connsiteX6" fmla="*/ 397566 w 397566"/>
              <a:gd name="connsiteY6" fmla="*/ 238539 h 318052"/>
              <a:gd name="connsiteX7" fmla="*/ 357809 w 397566"/>
              <a:gd name="connsiteY7" fmla="*/ 92765 h 318052"/>
              <a:gd name="connsiteX8" fmla="*/ 318053 w 397566"/>
              <a:gd name="connsiteY8" fmla="*/ 79513 h 318052"/>
              <a:gd name="connsiteX9" fmla="*/ 212035 w 397566"/>
              <a:gd name="connsiteY9" fmla="*/ 0 h 318052"/>
              <a:gd name="connsiteX10" fmla="*/ 185531 w 397566"/>
              <a:gd name="connsiteY10" fmla="*/ 0 h 31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566" h="318052">
                <a:moveTo>
                  <a:pt x="0" y="66260"/>
                </a:moveTo>
                <a:cubicBezTo>
                  <a:pt x="4418" y="106017"/>
                  <a:pt x="3551" y="146723"/>
                  <a:pt x="13253" y="185530"/>
                </a:cubicBezTo>
                <a:cubicBezTo>
                  <a:pt x="23092" y="224886"/>
                  <a:pt x="95172" y="270262"/>
                  <a:pt x="119270" y="278295"/>
                </a:cubicBezTo>
                <a:lnTo>
                  <a:pt x="198783" y="304800"/>
                </a:lnTo>
                <a:lnTo>
                  <a:pt x="238540" y="318052"/>
                </a:lnTo>
                <a:cubicBezTo>
                  <a:pt x="279911" y="312881"/>
                  <a:pt x="350904" y="320058"/>
                  <a:pt x="384314" y="278295"/>
                </a:cubicBezTo>
                <a:cubicBezTo>
                  <a:pt x="393040" y="267387"/>
                  <a:pt x="393149" y="251791"/>
                  <a:pt x="397566" y="238539"/>
                </a:cubicBezTo>
                <a:cubicBezTo>
                  <a:pt x="392395" y="197167"/>
                  <a:pt x="399573" y="126175"/>
                  <a:pt x="357809" y="92765"/>
                </a:cubicBezTo>
                <a:cubicBezTo>
                  <a:pt x="346901" y="84039"/>
                  <a:pt x="331305" y="83930"/>
                  <a:pt x="318053" y="79513"/>
                </a:cubicBezTo>
                <a:cubicBezTo>
                  <a:pt x="292534" y="53994"/>
                  <a:pt x="242005" y="0"/>
                  <a:pt x="212035" y="0"/>
                </a:cubicBezTo>
                <a:lnTo>
                  <a:pt x="185531" y="0"/>
                </a:lnTo>
              </a:path>
            </a:pathLst>
          </a:custGeom>
          <a:solidFill>
            <a:schemeClr val="tx1">
              <a:lumMod val="95000"/>
              <a:lumOff val="5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65916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92985" y="246828"/>
            <a:ext cx="11767929" cy="6440556"/>
          </a:xfrm>
          <a:prstGeom prst="rect">
            <a:avLst/>
          </a:prstGeom>
        </p:spPr>
      </p:pic>
      <p:pic>
        <p:nvPicPr>
          <p:cNvPr id="5" name="Picture 14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4034" y="2334686"/>
            <a:ext cx="1999670" cy="4371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2617" y="2711479"/>
            <a:ext cx="2190783" cy="3902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Voľný tvar: tvar 6"/>
          <p:cNvSpPr/>
          <p:nvPr/>
        </p:nvSpPr>
        <p:spPr>
          <a:xfrm>
            <a:off x="2862469" y="6329164"/>
            <a:ext cx="334888" cy="278296"/>
          </a:xfrm>
          <a:custGeom>
            <a:avLst/>
            <a:gdLst>
              <a:gd name="connsiteX0" fmla="*/ 145774 w 334888"/>
              <a:gd name="connsiteY0" fmla="*/ 0 h 278296"/>
              <a:gd name="connsiteX1" fmla="*/ 79513 w 334888"/>
              <a:gd name="connsiteY1" fmla="*/ 53009 h 278296"/>
              <a:gd name="connsiteX2" fmla="*/ 39757 w 334888"/>
              <a:gd name="connsiteY2" fmla="*/ 79513 h 278296"/>
              <a:gd name="connsiteX3" fmla="*/ 0 w 334888"/>
              <a:gd name="connsiteY3" fmla="*/ 159026 h 278296"/>
              <a:gd name="connsiteX4" fmla="*/ 39757 w 334888"/>
              <a:gd name="connsiteY4" fmla="*/ 251791 h 278296"/>
              <a:gd name="connsiteX5" fmla="*/ 119270 w 334888"/>
              <a:gd name="connsiteY5" fmla="*/ 278296 h 278296"/>
              <a:gd name="connsiteX6" fmla="*/ 251792 w 334888"/>
              <a:gd name="connsiteY6" fmla="*/ 265044 h 278296"/>
              <a:gd name="connsiteX7" fmla="*/ 291548 w 334888"/>
              <a:gd name="connsiteY7" fmla="*/ 198783 h 278296"/>
              <a:gd name="connsiteX8" fmla="*/ 318053 w 334888"/>
              <a:gd name="connsiteY8" fmla="*/ 172278 h 278296"/>
              <a:gd name="connsiteX9" fmla="*/ 331305 w 334888"/>
              <a:gd name="connsiteY9" fmla="*/ 0 h 2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4888" h="278296">
                <a:moveTo>
                  <a:pt x="145774" y="0"/>
                </a:moveTo>
                <a:cubicBezTo>
                  <a:pt x="123687" y="17670"/>
                  <a:pt x="102141" y="36038"/>
                  <a:pt x="79513" y="53009"/>
                </a:cubicBezTo>
                <a:cubicBezTo>
                  <a:pt x="66771" y="62565"/>
                  <a:pt x="51019" y="68251"/>
                  <a:pt x="39757" y="79513"/>
                </a:cubicBezTo>
                <a:cubicBezTo>
                  <a:pt x="14069" y="105201"/>
                  <a:pt x="10778" y="126693"/>
                  <a:pt x="0" y="159026"/>
                </a:cubicBezTo>
                <a:cubicBezTo>
                  <a:pt x="6262" y="184073"/>
                  <a:pt x="12641" y="234844"/>
                  <a:pt x="39757" y="251791"/>
                </a:cubicBezTo>
                <a:cubicBezTo>
                  <a:pt x="63448" y="266598"/>
                  <a:pt x="119270" y="278296"/>
                  <a:pt x="119270" y="278296"/>
                </a:cubicBezTo>
                <a:cubicBezTo>
                  <a:pt x="163444" y="273879"/>
                  <a:pt x="208723" y="275811"/>
                  <a:pt x="251792" y="265044"/>
                </a:cubicBezTo>
                <a:cubicBezTo>
                  <a:pt x="283394" y="257143"/>
                  <a:pt x="279688" y="218549"/>
                  <a:pt x="291548" y="198783"/>
                </a:cubicBezTo>
                <a:cubicBezTo>
                  <a:pt x="297976" y="188069"/>
                  <a:pt x="309218" y="181113"/>
                  <a:pt x="318053" y="172278"/>
                </a:cubicBezTo>
                <a:cubicBezTo>
                  <a:pt x="345274" y="90615"/>
                  <a:pt x="331305" y="146491"/>
                  <a:pt x="331305" y="0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Voľný tvar: tvar 7"/>
          <p:cNvSpPr/>
          <p:nvPr/>
        </p:nvSpPr>
        <p:spPr>
          <a:xfrm>
            <a:off x="3765792" y="6269530"/>
            <a:ext cx="397566" cy="318052"/>
          </a:xfrm>
          <a:custGeom>
            <a:avLst/>
            <a:gdLst>
              <a:gd name="connsiteX0" fmla="*/ 0 w 397566"/>
              <a:gd name="connsiteY0" fmla="*/ 66260 h 318052"/>
              <a:gd name="connsiteX1" fmla="*/ 13253 w 397566"/>
              <a:gd name="connsiteY1" fmla="*/ 185530 h 318052"/>
              <a:gd name="connsiteX2" fmla="*/ 119270 w 397566"/>
              <a:gd name="connsiteY2" fmla="*/ 278295 h 318052"/>
              <a:gd name="connsiteX3" fmla="*/ 198783 w 397566"/>
              <a:gd name="connsiteY3" fmla="*/ 304800 h 318052"/>
              <a:gd name="connsiteX4" fmla="*/ 238540 w 397566"/>
              <a:gd name="connsiteY4" fmla="*/ 318052 h 318052"/>
              <a:gd name="connsiteX5" fmla="*/ 384314 w 397566"/>
              <a:gd name="connsiteY5" fmla="*/ 278295 h 318052"/>
              <a:gd name="connsiteX6" fmla="*/ 397566 w 397566"/>
              <a:gd name="connsiteY6" fmla="*/ 238539 h 318052"/>
              <a:gd name="connsiteX7" fmla="*/ 357809 w 397566"/>
              <a:gd name="connsiteY7" fmla="*/ 92765 h 318052"/>
              <a:gd name="connsiteX8" fmla="*/ 318053 w 397566"/>
              <a:gd name="connsiteY8" fmla="*/ 79513 h 318052"/>
              <a:gd name="connsiteX9" fmla="*/ 212035 w 397566"/>
              <a:gd name="connsiteY9" fmla="*/ 0 h 318052"/>
              <a:gd name="connsiteX10" fmla="*/ 185531 w 397566"/>
              <a:gd name="connsiteY10" fmla="*/ 0 h 31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566" h="318052">
                <a:moveTo>
                  <a:pt x="0" y="66260"/>
                </a:moveTo>
                <a:cubicBezTo>
                  <a:pt x="4418" y="106017"/>
                  <a:pt x="3551" y="146723"/>
                  <a:pt x="13253" y="185530"/>
                </a:cubicBezTo>
                <a:cubicBezTo>
                  <a:pt x="23092" y="224886"/>
                  <a:pt x="95172" y="270262"/>
                  <a:pt x="119270" y="278295"/>
                </a:cubicBezTo>
                <a:lnTo>
                  <a:pt x="198783" y="304800"/>
                </a:lnTo>
                <a:lnTo>
                  <a:pt x="238540" y="318052"/>
                </a:lnTo>
                <a:cubicBezTo>
                  <a:pt x="279911" y="312881"/>
                  <a:pt x="350904" y="320058"/>
                  <a:pt x="384314" y="278295"/>
                </a:cubicBezTo>
                <a:cubicBezTo>
                  <a:pt x="393040" y="267387"/>
                  <a:pt x="393149" y="251791"/>
                  <a:pt x="397566" y="238539"/>
                </a:cubicBezTo>
                <a:cubicBezTo>
                  <a:pt x="392395" y="197167"/>
                  <a:pt x="399573" y="126175"/>
                  <a:pt x="357809" y="92765"/>
                </a:cubicBezTo>
                <a:cubicBezTo>
                  <a:pt x="346901" y="84039"/>
                  <a:pt x="331305" y="83930"/>
                  <a:pt x="318053" y="79513"/>
                </a:cubicBezTo>
                <a:cubicBezTo>
                  <a:pt x="292534" y="53994"/>
                  <a:pt x="242005" y="0"/>
                  <a:pt x="212035" y="0"/>
                </a:cubicBezTo>
                <a:lnTo>
                  <a:pt x="185531" y="0"/>
                </a:lnTo>
              </a:path>
            </a:pathLst>
          </a:cu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ublina reči: obdĺžnik so zaoblenými rohmi 8"/>
          <p:cNvSpPr/>
          <p:nvPr/>
        </p:nvSpPr>
        <p:spPr>
          <a:xfrm>
            <a:off x="5446643" y="3762605"/>
            <a:ext cx="2485567" cy="567182"/>
          </a:xfrm>
          <a:prstGeom prst="wedgeRoundRectCallout">
            <a:avLst>
              <a:gd name="adj1" fmla="val 84484"/>
              <a:gd name="adj2" fmla="val -4562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Takéto! </a:t>
            </a:r>
          </a:p>
        </p:txBody>
      </p:sp>
    </p:spTree>
    <p:extLst>
      <p:ext uri="{BB962C8B-B14F-4D97-AF65-F5344CB8AC3E}">
        <p14:creationId xmlns:p14="http://schemas.microsoft.com/office/powerpoint/2010/main" xmlns="" val="251016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Výsledok vyh&amp;lcaron;adávania obrázkov pre dopyt kombajn na poli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198783" y="202402"/>
            <a:ext cx="11767930" cy="643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783" y="2604053"/>
            <a:ext cx="1845770" cy="4035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Voľný tvar: tvar 5"/>
          <p:cNvSpPr/>
          <p:nvPr/>
        </p:nvSpPr>
        <p:spPr>
          <a:xfrm>
            <a:off x="689113" y="6276154"/>
            <a:ext cx="334888" cy="278296"/>
          </a:xfrm>
          <a:custGeom>
            <a:avLst/>
            <a:gdLst>
              <a:gd name="connsiteX0" fmla="*/ 145774 w 334888"/>
              <a:gd name="connsiteY0" fmla="*/ 0 h 278296"/>
              <a:gd name="connsiteX1" fmla="*/ 79513 w 334888"/>
              <a:gd name="connsiteY1" fmla="*/ 53009 h 278296"/>
              <a:gd name="connsiteX2" fmla="*/ 39757 w 334888"/>
              <a:gd name="connsiteY2" fmla="*/ 79513 h 278296"/>
              <a:gd name="connsiteX3" fmla="*/ 0 w 334888"/>
              <a:gd name="connsiteY3" fmla="*/ 159026 h 278296"/>
              <a:gd name="connsiteX4" fmla="*/ 39757 w 334888"/>
              <a:gd name="connsiteY4" fmla="*/ 251791 h 278296"/>
              <a:gd name="connsiteX5" fmla="*/ 119270 w 334888"/>
              <a:gd name="connsiteY5" fmla="*/ 278296 h 278296"/>
              <a:gd name="connsiteX6" fmla="*/ 251792 w 334888"/>
              <a:gd name="connsiteY6" fmla="*/ 265044 h 278296"/>
              <a:gd name="connsiteX7" fmla="*/ 291548 w 334888"/>
              <a:gd name="connsiteY7" fmla="*/ 198783 h 278296"/>
              <a:gd name="connsiteX8" fmla="*/ 318053 w 334888"/>
              <a:gd name="connsiteY8" fmla="*/ 172278 h 278296"/>
              <a:gd name="connsiteX9" fmla="*/ 331305 w 334888"/>
              <a:gd name="connsiteY9" fmla="*/ 0 h 2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4888" h="278296">
                <a:moveTo>
                  <a:pt x="145774" y="0"/>
                </a:moveTo>
                <a:cubicBezTo>
                  <a:pt x="123687" y="17670"/>
                  <a:pt x="102141" y="36038"/>
                  <a:pt x="79513" y="53009"/>
                </a:cubicBezTo>
                <a:cubicBezTo>
                  <a:pt x="66771" y="62565"/>
                  <a:pt x="51019" y="68251"/>
                  <a:pt x="39757" y="79513"/>
                </a:cubicBezTo>
                <a:cubicBezTo>
                  <a:pt x="14069" y="105201"/>
                  <a:pt x="10778" y="126693"/>
                  <a:pt x="0" y="159026"/>
                </a:cubicBezTo>
                <a:cubicBezTo>
                  <a:pt x="6262" y="184073"/>
                  <a:pt x="12641" y="234844"/>
                  <a:pt x="39757" y="251791"/>
                </a:cubicBezTo>
                <a:cubicBezTo>
                  <a:pt x="63448" y="266598"/>
                  <a:pt x="119270" y="278296"/>
                  <a:pt x="119270" y="278296"/>
                </a:cubicBezTo>
                <a:cubicBezTo>
                  <a:pt x="163444" y="273879"/>
                  <a:pt x="208723" y="275811"/>
                  <a:pt x="251792" y="265044"/>
                </a:cubicBezTo>
                <a:cubicBezTo>
                  <a:pt x="283394" y="257143"/>
                  <a:pt x="279688" y="218549"/>
                  <a:pt x="291548" y="198783"/>
                </a:cubicBezTo>
                <a:cubicBezTo>
                  <a:pt x="297976" y="188069"/>
                  <a:pt x="309218" y="181113"/>
                  <a:pt x="318053" y="172278"/>
                </a:cubicBezTo>
                <a:cubicBezTo>
                  <a:pt x="345274" y="90615"/>
                  <a:pt x="331305" y="146491"/>
                  <a:pt x="331305" y="0"/>
                </a:cubicBezTo>
              </a:path>
            </a:pathLst>
          </a:cu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Voľný tvar: tvar 6"/>
          <p:cNvSpPr/>
          <p:nvPr/>
        </p:nvSpPr>
        <p:spPr>
          <a:xfrm>
            <a:off x="1510747" y="6202019"/>
            <a:ext cx="397566" cy="318052"/>
          </a:xfrm>
          <a:custGeom>
            <a:avLst/>
            <a:gdLst>
              <a:gd name="connsiteX0" fmla="*/ 0 w 397566"/>
              <a:gd name="connsiteY0" fmla="*/ 66260 h 318052"/>
              <a:gd name="connsiteX1" fmla="*/ 13253 w 397566"/>
              <a:gd name="connsiteY1" fmla="*/ 185530 h 318052"/>
              <a:gd name="connsiteX2" fmla="*/ 119270 w 397566"/>
              <a:gd name="connsiteY2" fmla="*/ 278295 h 318052"/>
              <a:gd name="connsiteX3" fmla="*/ 198783 w 397566"/>
              <a:gd name="connsiteY3" fmla="*/ 304800 h 318052"/>
              <a:gd name="connsiteX4" fmla="*/ 238540 w 397566"/>
              <a:gd name="connsiteY4" fmla="*/ 318052 h 318052"/>
              <a:gd name="connsiteX5" fmla="*/ 384314 w 397566"/>
              <a:gd name="connsiteY5" fmla="*/ 278295 h 318052"/>
              <a:gd name="connsiteX6" fmla="*/ 397566 w 397566"/>
              <a:gd name="connsiteY6" fmla="*/ 238539 h 318052"/>
              <a:gd name="connsiteX7" fmla="*/ 357809 w 397566"/>
              <a:gd name="connsiteY7" fmla="*/ 92765 h 318052"/>
              <a:gd name="connsiteX8" fmla="*/ 318053 w 397566"/>
              <a:gd name="connsiteY8" fmla="*/ 79513 h 318052"/>
              <a:gd name="connsiteX9" fmla="*/ 212035 w 397566"/>
              <a:gd name="connsiteY9" fmla="*/ 0 h 318052"/>
              <a:gd name="connsiteX10" fmla="*/ 185531 w 397566"/>
              <a:gd name="connsiteY10" fmla="*/ 0 h 318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7566" h="318052">
                <a:moveTo>
                  <a:pt x="0" y="66260"/>
                </a:moveTo>
                <a:cubicBezTo>
                  <a:pt x="4418" y="106017"/>
                  <a:pt x="3551" y="146723"/>
                  <a:pt x="13253" y="185530"/>
                </a:cubicBezTo>
                <a:cubicBezTo>
                  <a:pt x="23092" y="224886"/>
                  <a:pt x="95172" y="270262"/>
                  <a:pt x="119270" y="278295"/>
                </a:cubicBezTo>
                <a:lnTo>
                  <a:pt x="198783" y="304800"/>
                </a:lnTo>
                <a:lnTo>
                  <a:pt x="238540" y="318052"/>
                </a:lnTo>
                <a:cubicBezTo>
                  <a:pt x="279911" y="312881"/>
                  <a:pt x="350904" y="320058"/>
                  <a:pt x="384314" y="278295"/>
                </a:cubicBezTo>
                <a:cubicBezTo>
                  <a:pt x="393040" y="267387"/>
                  <a:pt x="393149" y="251791"/>
                  <a:pt x="397566" y="238539"/>
                </a:cubicBezTo>
                <a:cubicBezTo>
                  <a:pt x="392395" y="197167"/>
                  <a:pt x="399573" y="126175"/>
                  <a:pt x="357809" y="92765"/>
                </a:cubicBezTo>
                <a:cubicBezTo>
                  <a:pt x="346901" y="84039"/>
                  <a:pt x="331305" y="83930"/>
                  <a:pt x="318053" y="79513"/>
                </a:cubicBezTo>
                <a:cubicBezTo>
                  <a:pt x="292534" y="53994"/>
                  <a:pt x="242005" y="0"/>
                  <a:pt x="212035" y="0"/>
                </a:cubicBezTo>
                <a:lnTo>
                  <a:pt x="185531" y="0"/>
                </a:lnTo>
              </a:path>
            </a:pathLst>
          </a:custGeom>
          <a:solidFill>
            <a:schemeClr val="tx1">
              <a:lumMod val="95000"/>
              <a:lumOff val="5000"/>
            </a:schemeClr>
          </a:solidFill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Bublina reči: obdĺžnik so zaoblenými rohmi 7"/>
          <p:cNvSpPr/>
          <p:nvPr/>
        </p:nvSpPr>
        <p:spPr>
          <a:xfrm>
            <a:off x="1777590" y="1048312"/>
            <a:ext cx="4117210" cy="567182"/>
          </a:xfrm>
          <a:prstGeom prst="wedgeRoundRectCallout">
            <a:avLst>
              <a:gd name="adj1" fmla="val -43943"/>
              <a:gd name="adj2" fmla="val 21000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To je kombajn. To poznám. Kosí obilie.</a:t>
            </a:r>
          </a:p>
        </p:txBody>
      </p:sp>
      <p:pic>
        <p:nvPicPr>
          <p:cNvPr id="9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44050" y="2736582"/>
            <a:ext cx="2190783" cy="3902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ublina reči: obdĺžnik so zaoblenými rohmi 9"/>
          <p:cNvSpPr/>
          <p:nvPr/>
        </p:nvSpPr>
        <p:spPr>
          <a:xfrm>
            <a:off x="5486401" y="2604052"/>
            <a:ext cx="4289530" cy="653497"/>
          </a:xfrm>
          <a:prstGeom prst="wedgeRoundRectCallout">
            <a:avLst>
              <a:gd name="adj1" fmla="val 59138"/>
              <a:gd name="adj2" fmla="val 12660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Áno. Máš pravdu, ale teraz už poďme ďalej. Aby sme mu neprekážali pri práci.</a:t>
            </a:r>
          </a:p>
        </p:txBody>
      </p:sp>
      <p:sp>
        <p:nvSpPr>
          <p:cNvPr id="11" name="Bublina reči: obdĺžnik so zaoblenými rohmi 10"/>
          <p:cNvSpPr/>
          <p:nvPr/>
        </p:nvSpPr>
        <p:spPr>
          <a:xfrm>
            <a:off x="2672112" y="3449963"/>
            <a:ext cx="2125175" cy="567182"/>
          </a:xfrm>
          <a:prstGeom prst="wedgeRoundRectCallout">
            <a:avLst>
              <a:gd name="adj1" fmla="val -89921"/>
              <a:gd name="adj2" fmla="val 240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Ale kam ideme? </a:t>
            </a:r>
          </a:p>
        </p:txBody>
      </p:sp>
      <p:sp>
        <p:nvSpPr>
          <p:cNvPr id="12" name="Bublina reči: obdĺžnik so zaoblenými rohmi 11"/>
          <p:cNvSpPr/>
          <p:nvPr/>
        </p:nvSpPr>
        <p:spPr>
          <a:xfrm>
            <a:off x="6215270" y="4159794"/>
            <a:ext cx="3250164" cy="567182"/>
          </a:xfrm>
          <a:prstGeom prst="wedgeRoundRectCallout">
            <a:avLst>
              <a:gd name="adj1" fmla="val 59138"/>
              <a:gd name="adj2" fmla="val -8367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Do mlyna. Tam sa dejú veci. </a:t>
            </a:r>
          </a:p>
        </p:txBody>
      </p:sp>
    </p:spTree>
    <p:extLst>
      <p:ext uri="{BB962C8B-B14F-4D97-AF65-F5344CB8AC3E}">
        <p14:creationId xmlns:p14="http://schemas.microsoft.com/office/powerpoint/2010/main" xmlns="" val="56170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bio-predaj.sk/_files/fotky_prezentacne/farma%20s%20echinaceou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216568" y="234617"/>
            <a:ext cx="11790948" cy="643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Skupina 4"/>
          <p:cNvGrpSpPr/>
          <p:nvPr/>
        </p:nvGrpSpPr>
        <p:grpSpPr>
          <a:xfrm>
            <a:off x="423080" y="2736582"/>
            <a:ext cx="1719619" cy="3759649"/>
            <a:chOff x="269446" y="3075815"/>
            <a:chExt cx="1611019" cy="3522067"/>
          </a:xfrm>
        </p:grpSpPr>
        <p:pic>
          <p:nvPicPr>
            <p:cNvPr id="6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Voľný tvar: tvar 6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8" name="Voľný tvar: tvar 7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9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2700" y="2762737"/>
            <a:ext cx="2186894" cy="3902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ublina reči: obdĺžnik so zaoblenými rohmi 10"/>
          <p:cNvSpPr/>
          <p:nvPr/>
        </p:nvSpPr>
        <p:spPr>
          <a:xfrm>
            <a:off x="5431810" y="4714116"/>
            <a:ext cx="4289530" cy="521285"/>
          </a:xfrm>
          <a:prstGeom prst="wedgeRoundRectCallout">
            <a:avLst>
              <a:gd name="adj1" fmla="val -79900"/>
              <a:gd name="adj2" fmla="val -21636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Tak a sme tu. Tu sa klásky pomelú na múku.</a:t>
            </a:r>
          </a:p>
        </p:txBody>
      </p:sp>
    </p:spTree>
    <p:extLst>
      <p:ext uri="{BB962C8B-B14F-4D97-AF65-F5344CB8AC3E}">
        <p14:creationId xmlns:p14="http://schemas.microsoft.com/office/powerpoint/2010/main" xmlns="" val="412571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82136" y="433315"/>
            <a:ext cx="3762233" cy="282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02706" y="439718"/>
            <a:ext cx="3653050" cy="2739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243248" y="383423"/>
            <a:ext cx="3571165" cy="2678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474106" y="3357348"/>
            <a:ext cx="2340307" cy="3120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031219" y="3357348"/>
            <a:ext cx="4014969" cy="3011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363" y="3275968"/>
            <a:ext cx="1826858" cy="3315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ublina reči: obdĺžnik so zaoblenými rohmi 9"/>
          <p:cNvSpPr/>
          <p:nvPr/>
        </p:nvSpPr>
        <p:spPr>
          <a:xfrm>
            <a:off x="2006221" y="3411939"/>
            <a:ext cx="2822246" cy="864810"/>
          </a:xfrm>
          <a:prstGeom prst="wedgeRoundRectCallout">
            <a:avLst>
              <a:gd name="adj1" fmla="val -57763"/>
              <a:gd name="adj2" fmla="val 202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Takéto slušivé plášte sme si museli obliecť. Hygiena je tu veľmi  dôležitá.</a:t>
            </a:r>
          </a:p>
        </p:txBody>
      </p:sp>
      <p:sp>
        <p:nvSpPr>
          <p:cNvPr id="11" name="Bublina reči: obdĺžnik so zaoblenými rohmi 10"/>
          <p:cNvSpPr/>
          <p:nvPr/>
        </p:nvSpPr>
        <p:spPr>
          <a:xfrm>
            <a:off x="1883391" y="4719399"/>
            <a:ext cx="2933869" cy="1149138"/>
          </a:xfrm>
          <a:prstGeom prst="wedgeRoundRectCallout">
            <a:avLst>
              <a:gd name="adj1" fmla="val -50895"/>
              <a:gd name="adj2" fmla="val -8634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Potom nám ukázali stroje, ktoré premenia klásky na múku. Boli to teda poriadne veľké stroje.</a:t>
            </a:r>
          </a:p>
        </p:txBody>
      </p:sp>
    </p:spTree>
    <p:extLst>
      <p:ext uri="{BB962C8B-B14F-4D97-AF65-F5344CB8AC3E}">
        <p14:creationId xmlns:p14="http://schemas.microsoft.com/office/powerpoint/2010/main" xmlns="" val="212089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85574" y="1757148"/>
            <a:ext cx="2605016" cy="3473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79427" y="320722"/>
            <a:ext cx="3179928" cy="2384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915451" y="320722"/>
            <a:ext cx="3830471" cy="2872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911704" y="2705668"/>
            <a:ext cx="2758554" cy="367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Skupina 5"/>
          <p:cNvGrpSpPr/>
          <p:nvPr/>
        </p:nvGrpSpPr>
        <p:grpSpPr>
          <a:xfrm>
            <a:off x="3090590" y="3193575"/>
            <a:ext cx="1576944" cy="3340289"/>
            <a:chOff x="269446" y="3075815"/>
            <a:chExt cx="1611019" cy="3522067"/>
          </a:xfrm>
        </p:grpSpPr>
        <p:pic>
          <p:nvPicPr>
            <p:cNvPr id="7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Voľný tvar: tvar 7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9" name="Voľný tvar: tvar 8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10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3282" y="3413183"/>
            <a:ext cx="1766394" cy="3146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ublina reči: obdĺžnik so zaoblenými rohmi 10"/>
          <p:cNvSpPr/>
          <p:nvPr/>
        </p:nvSpPr>
        <p:spPr>
          <a:xfrm>
            <a:off x="4926842" y="3083326"/>
            <a:ext cx="1938013" cy="792638"/>
          </a:xfrm>
          <a:prstGeom prst="wedgeRoundRectCallout">
            <a:avLst>
              <a:gd name="adj1" fmla="val 75155"/>
              <a:gd name="adj2" fmla="val 1721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Aj ochutnať nám dali svoje výrobky. To bola dobrota.</a:t>
            </a:r>
          </a:p>
        </p:txBody>
      </p:sp>
      <p:sp>
        <p:nvSpPr>
          <p:cNvPr id="12" name="Bublina reči: obdĺžnik so zaoblenými rohmi 11"/>
          <p:cNvSpPr/>
          <p:nvPr/>
        </p:nvSpPr>
        <p:spPr>
          <a:xfrm>
            <a:off x="5024255" y="4017158"/>
            <a:ext cx="2070228" cy="2516706"/>
          </a:xfrm>
          <a:prstGeom prst="wedgeRoundRectCallout">
            <a:avLst>
              <a:gd name="adj1" fmla="val -84642"/>
              <a:gd name="adj2" fmla="val -3677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Majú tu aj predajňu, </a:t>
            </a:r>
            <a:endParaRPr lang="sk-SK" sz="1600" b="1" dirty="0" smtClean="0"/>
          </a:p>
          <a:p>
            <a:pPr algn="ctr"/>
            <a:r>
              <a:rPr lang="sk-SK" sz="1600" b="1" dirty="0" smtClean="0"/>
              <a:t>v </a:t>
            </a:r>
            <a:r>
              <a:rPr lang="sk-SK" sz="1600" b="1" dirty="0"/>
              <a:t>ktorej ponúkajú výrobky. Všimol som si, že sú to </a:t>
            </a:r>
            <a:r>
              <a:rPr lang="sk-SK" sz="1600" b="1" dirty="0" err="1"/>
              <a:t>špaldové</a:t>
            </a:r>
            <a:r>
              <a:rPr lang="sk-SK" sz="1600" b="1" dirty="0"/>
              <a:t> výrobky. O tých nám teta povedala, že sú zdravšie.</a:t>
            </a:r>
          </a:p>
        </p:txBody>
      </p:sp>
    </p:spTree>
    <p:extLst>
      <p:ext uri="{BB962C8B-B14F-4D97-AF65-F5344CB8AC3E}">
        <p14:creationId xmlns:p14="http://schemas.microsoft.com/office/powerpoint/2010/main" xmlns="" val="427114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518840" y="2964975"/>
            <a:ext cx="1576944" cy="3340289"/>
            <a:chOff x="269446" y="3075815"/>
            <a:chExt cx="1611019" cy="3522067"/>
          </a:xfrm>
        </p:grpSpPr>
        <p:pic>
          <p:nvPicPr>
            <p:cNvPr id="3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Voľný tvar: tvar 3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5" name="Voľný tvar: tvar 4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6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5550" y="2951471"/>
            <a:ext cx="1882626" cy="335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ublina reči: obdĺžnik so zaoblenými rohmi 7"/>
          <p:cNvSpPr/>
          <p:nvPr/>
        </p:nvSpPr>
        <p:spPr>
          <a:xfrm>
            <a:off x="2780388" y="2964976"/>
            <a:ext cx="2874454" cy="957319"/>
          </a:xfrm>
          <a:prstGeom prst="wedgeRoundRectCallout">
            <a:avLst>
              <a:gd name="adj1" fmla="val -82149"/>
              <a:gd name="adj2" fmla="val 6360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Môžete ju použiť namiesto bežnej pšeničnej múky do vašich obľúbených jedál.</a:t>
            </a:r>
          </a:p>
        </p:txBody>
      </p:sp>
      <p:sp>
        <p:nvSpPr>
          <p:cNvPr id="9" name="Bublina reči: obdĺžnik so zaoblenými rohmi 8"/>
          <p:cNvSpPr/>
          <p:nvPr/>
        </p:nvSpPr>
        <p:spPr>
          <a:xfrm>
            <a:off x="6075948" y="3096943"/>
            <a:ext cx="3404528" cy="608784"/>
          </a:xfrm>
          <a:prstGeom prst="wedgeRoundRectCallout">
            <a:avLst>
              <a:gd name="adj1" fmla="val 68899"/>
              <a:gd name="adj2" fmla="val 2641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 err="1"/>
              <a:t>Špaldová</a:t>
            </a:r>
            <a:r>
              <a:rPr lang="sk-SK" sz="1600" b="1" dirty="0"/>
              <a:t> múka je známa svojou orieškovou chuťou.</a:t>
            </a:r>
          </a:p>
        </p:txBody>
      </p:sp>
      <p:pic>
        <p:nvPicPr>
          <p:cNvPr id="2050" name="Picture 2" descr="http://www.bio-predaj.sk/_cache/muky_a_krupice_celozrnne_img1072_5401_BIOMILA_LpaldovAcelozrnnAmAska_hladkA1kg_jpg-1417099716-400x51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4123" y="666750"/>
            <a:ext cx="1481751" cy="197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bio-predaj.sk/_cache/muky_a_krupice_necelozrnne_5406%20BM%20%C5%A0paldov%C3%A1%20celozrnn%C3%A1%20m%C3%BAka%20hladk%C3%A1%201kg_JPG-1332283939-400x51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8029" y="666750"/>
            <a:ext cx="1414721" cy="1888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bio-predaj.sk/_cache/muky_a_krupice_celozrnne_B0311206%20BIOMILA%20%C5%A1paldov%C3%A1%20m%C3%BAka%20graham_jpg-4239511298-400x510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6156" y="457200"/>
            <a:ext cx="1541594" cy="2183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ublina reči: obdĺžnik so zaoblenými rohmi 12"/>
          <p:cNvSpPr/>
          <p:nvPr/>
        </p:nvSpPr>
        <p:spPr>
          <a:xfrm>
            <a:off x="5423892" y="4306304"/>
            <a:ext cx="3404528" cy="608784"/>
          </a:xfrm>
          <a:prstGeom prst="wedgeRoundRectCallout">
            <a:avLst>
              <a:gd name="adj1" fmla="val 83035"/>
              <a:gd name="adj2" fmla="val -10402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Je výborná na pečenie chlebíka, koláčikov, zákuskov......</a:t>
            </a:r>
          </a:p>
        </p:txBody>
      </p:sp>
      <p:sp>
        <p:nvSpPr>
          <p:cNvPr id="14" name="Bublina reči: obdĺžnik so zaoblenými rohmi 13"/>
          <p:cNvSpPr/>
          <p:nvPr/>
        </p:nvSpPr>
        <p:spPr>
          <a:xfrm>
            <a:off x="2843690" y="5111258"/>
            <a:ext cx="2874454" cy="404408"/>
          </a:xfrm>
          <a:prstGeom prst="wedgeRoundRectCallout">
            <a:avLst>
              <a:gd name="adj1" fmla="val -82149"/>
              <a:gd name="adj2" fmla="val -13748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....ale i slaného pečiva.</a:t>
            </a:r>
          </a:p>
        </p:txBody>
      </p:sp>
      <p:sp>
        <p:nvSpPr>
          <p:cNvPr id="15" name="Bublina reči: obdĺžnik so zaoblenými rohmi 14"/>
          <p:cNvSpPr/>
          <p:nvPr/>
        </p:nvSpPr>
        <p:spPr>
          <a:xfrm>
            <a:off x="6055389" y="5502473"/>
            <a:ext cx="3404528" cy="608784"/>
          </a:xfrm>
          <a:prstGeom prst="wedgeRoundRectCallout">
            <a:avLst>
              <a:gd name="adj1" fmla="val 67368"/>
              <a:gd name="adj2" fmla="val -241707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 teraz...   Poďme do pekárne.</a:t>
            </a:r>
          </a:p>
        </p:txBody>
      </p:sp>
    </p:spTree>
    <p:extLst>
      <p:ext uri="{BB962C8B-B14F-4D97-AF65-F5344CB8AC3E}">
        <p14:creationId xmlns:p14="http://schemas.microsoft.com/office/powerpoint/2010/main" xmlns="" val="6631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112597" y="490481"/>
            <a:ext cx="3266455" cy="2449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3178" y="490481"/>
            <a:ext cx="3266455" cy="2449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331223" y="3917067"/>
            <a:ext cx="2876820" cy="2157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408080" y="3643437"/>
            <a:ext cx="3606502" cy="2704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2248" y="490481"/>
            <a:ext cx="1680619" cy="2993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Skupina 12"/>
          <p:cNvGrpSpPr/>
          <p:nvPr/>
        </p:nvGrpSpPr>
        <p:grpSpPr>
          <a:xfrm>
            <a:off x="269446" y="3075815"/>
            <a:ext cx="1611019" cy="3522067"/>
            <a:chOff x="269446" y="3075815"/>
            <a:chExt cx="1611019" cy="3522067"/>
          </a:xfrm>
        </p:grpSpPr>
        <p:pic>
          <p:nvPicPr>
            <p:cNvPr id="6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Voľný tvar: tvar 7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9" name="Voľný tvar: tvar 8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10" name="Obrázok 9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9342997" y="3776532"/>
            <a:ext cx="2353715" cy="1765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Bublina reči: obdĺžnik so zaoblenými rohmi 10"/>
          <p:cNvSpPr/>
          <p:nvPr/>
        </p:nvSpPr>
        <p:spPr>
          <a:xfrm>
            <a:off x="2346205" y="3076255"/>
            <a:ext cx="2897735" cy="567182"/>
          </a:xfrm>
          <a:prstGeom prst="wedgeRoundRectCallout">
            <a:avLst>
              <a:gd name="adj1" fmla="val -64166"/>
              <a:gd name="adj2" fmla="val 958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 tu ju uložili do regálov. </a:t>
            </a:r>
          </a:p>
        </p:txBody>
      </p:sp>
      <p:sp>
        <p:nvSpPr>
          <p:cNvPr id="12" name="Bublina reči: obdĺžnik so zaoblenými rohmi 11"/>
          <p:cNvSpPr/>
          <p:nvPr/>
        </p:nvSpPr>
        <p:spPr>
          <a:xfrm>
            <a:off x="6460085" y="2508633"/>
            <a:ext cx="3493102" cy="431688"/>
          </a:xfrm>
          <a:prstGeom prst="wedgeRoundRectCallout">
            <a:avLst>
              <a:gd name="adj1" fmla="val 52645"/>
              <a:gd name="adj2" fmla="val -22408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Aha, to priviezli múku do pekárne.</a:t>
            </a:r>
          </a:p>
        </p:txBody>
      </p:sp>
    </p:spTree>
    <p:extLst>
      <p:ext uri="{BB962C8B-B14F-4D97-AF65-F5344CB8AC3E}">
        <p14:creationId xmlns:p14="http://schemas.microsoft.com/office/powerpoint/2010/main" xmlns="" val="370074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5174" y="690737"/>
            <a:ext cx="2594567" cy="1945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512542" y="2797671"/>
            <a:ext cx="2219646" cy="1664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Obrázok 17"/>
          <p:cNvPicPr>
            <a:picLocks noChangeAspect="1"/>
          </p:cNvPicPr>
          <p:nvPr/>
        </p:nvPicPr>
        <p:blipFill rotWithShape="1">
          <a:blip r:embed="rId4" cstate="screen"/>
          <a:srcRect/>
          <a:stretch/>
        </p:blipFill>
        <p:spPr>
          <a:xfrm>
            <a:off x="6784002" y="3759413"/>
            <a:ext cx="2544192" cy="2139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9058065" y="452632"/>
            <a:ext cx="2743398" cy="2057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Obrázok 1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419070" y="4067544"/>
            <a:ext cx="3103930" cy="2327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019652" y="697087"/>
            <a:ext cx="2800779" cy="2100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Obrázok 2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146920" y="418573"/>
            <a:ext cx="2635098" cy="1976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Obrázok 22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9589197" y="4798819"/>
            <a:ext cx="2067339" cy="1550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Skupina 23"/>
          <p:cNvGrpSpPr/>
          <p:nvPr/>
        </p:nvGrpSpPr>
        <p:grpSpPr>
          <a:xfrm>
            <a:off x="236712" y="2797671"/>
            <a:ext cx="1534101" cy="3452900"/>
            <a:chOff x="269446" y="3075815"/>
            <a:chExt cx="1611019" cy="3522067"/>
          </a:xfrm>
        </p:grpSpPr>
        <p:pic>
          <p:nvPicPr>
            <p:cNvPr id="25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Voľný tvar: tvar 25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7" name="Voľný tvar: tvar 26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28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687550" y="2862142"/>
            <a:ext cx="1945906" cy="337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Bublina reči: obdĺžnik so zaoblenými rohmi 28"/>
          <p:cNvSpPr/>
          <p:nvPr/>
        </p:nvSpPr>
        <p:spPr>
          <a:xfrm>
            <a:off x="3930356" y="2954902"/>
            <a:ext cx="5285285" cy="647280"/>
          </a:xfrm>
          <a:prstGeom prst="wedgeRoundRectCallout">
            <a:avLst>
              <a:gd name="adj1" fmla="val -56998"/>
              <a:gd name="adj2" fmla="val 7650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Pán pekár nám </a:t>
            </a:r>
            <a:r>
              <a:rPr lang="sk-SK" sz="1600" b="1" dirty="0" smtClean="0"/>
              <a:t>porozprával, </a:t>
            </a:r>
            <a:r>
              <a:rPr lang="sk-SK" sz="1600" b="1" dirty="0"/>
              <a:t>ako sa z múky stane chlebík alebo pečivo, či sladké koláčiky </a:t>
            </a:r>
          </a:p>
        </p:txBody>
      </p:sp>
    </p:spTree>
    <p:extLst>
      <p:ext uri="{BB962C8B-B14F-4D97-AF65-F5344CB8AC3E}">
        <p14:creationId xmlns:p14="http://schemas.microsoft.com/office/powerpoint/2010/main" xmlns="" val="83692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ok 1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8222" y="4116760"/>
            <a:ext cx="3038097" cy="2278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19740" y="3165013"/>
            <a:ext cx="4044766" cy="3033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Obrázok 19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66592" y="428881"/>
            <a:ext cx="2869727" cy="2152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Obrázok 23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936282" y="452517"/>
            <a:ext cx="2672512" cy="200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Obrázok 25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753667" y="452517"/>
            <a:ext cx="2779256" cy="2084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3" name="Skupina 32"/>
          <p:cNvGrpSpPr/>
          <p:nvPr/>
        </p:nvGrpSpPr>
        <p:grpSpPr>
          <a:xfrm>
            <a:off x="3837683" y="2942433"/>
            <a:ext cx="1534101" cy="3452900"/>
            <a:chOff x="269446" y="3075815"/>
            <a:chExt cx="1611019" cy="3522067"/>
          </a:xfrm>
        </p:grpSpPr>
        <p:pic>
          <p:nvPicPr>
            <p:cNvPr id="36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Voľný tvar: tvar 36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38" name="Voľný tvar: tvar 37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39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0222" y="428881"/>
            <a:ext cx="1991490" cy="337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Bublina reči: obdĺžnik so zaoblenými rohmi 39"/>
          <p:cNvSpPr/>
          <p:nvPr/>
        </p:nvSpPr>
        <p:spPr>
          <a:xfrm>
            <a:off x="5272034" y="2595113"/>
            <a:ext cx="4451306" cy="431688"/>
          </a:xfrm>
          <a:prstGeom prst="wedgeRoundRectCallout">
            <a:avLst>
              <a:gd name="adj1" fmla="val 57002"/>
              <a:gd name="adj2" fmla="val -21446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Takto sa už vypracované cesto vaľká. </a:t>
            </a:r>
          </a:p>
        </p:txBody>
      </p:sp>
      <p:sp>
        <p:nvSpPr>
          <p:cNvPr id="41" name="Bublina reči: obdĺžnik so zaoblenými rohmi 40"/>
          <p:cNvSpPr/>
          <p:nvPr/>
        </p:nvSpPr>
        <p:spPr>
          <a:xfrm>
            <a:off x="398223" y="3297382"/>
            <a:ext cx="2591506" cy="655759"/>
          </a:xfrm>
          <a:prstGeom prst="wedgeRoundRectCallout">
            <a:avLst>
              <a:gd name="adj1" fmla="val 111468"/>
              <a:gd name="adj2" fmla="val 8200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 potom vykysne v tejto obrovskej </a:t>
            </a:r>
            <a:r>
              <a:rPr lang="sk-SK" sz="1600" b="1" dirty="0" err="1"/>
              <a:t>kysiarni</a:t>
            </a:r>
            <a:r>
              <a:rPr lang="sk-SK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6645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423541" y="452471"/>
            <a:ext cx="3718090" cy="278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47096" y="428881"/>
            <a:ext cx="3749544" cy="2812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08385" y="3588080"/>
            <a:ext cx="3728894" cy="2796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161619" y="3439690"/>
            <a:ext cx="3971754" cy="2978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Skupina 5"/>
          <p:cNvGrpSpPr/>
          <p:nvPr/>
        </p:nvGrpSpPr>
        <p:grpSpPr>
          <a:xfrm>
            <a:off x="333694" y="2974429"/>
            <a:ext cx="1534101" cy="3452900"/>
            <a:chOff x="269446" y="3075815"/>
            <a:chExt cx="1611019" cy="3522067"/>
          </a:xfrm>
        </p:grpSpPr>
        <p:pic>
          <p:nvPicPr>
            <p:cNvPr id="7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Voľný tvar: tvar 7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9" name="Voľný tvar: tvar 8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10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0510" y="3241039"/>
            <a:ext cx="1991490" cy="337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ublina reči: obdĺžnik so zaoblenými rohmi 10"/>
          <p:cNvSpPr/>
          <p:nvPr/>
        </p:nvSpPr>
        <p:spPr>
          <a:xfrm>
            <a:off x="333694" y="501551"/>
            <a:ext cx="1774691" cy="1921200"/>
          </a:xfrm>
          <a:prstGeom prst="wedgeRoundRectCallout">
            <a:avLst>
              <a:gd name="adj1" fmla="val -4336"/>
              <a:gd name="adj2" fmla="val 7295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Ujo pekár nám potom ukázal pec na chlebík. Ale táto je už veľmi stará. </a:t>
            </a:r>
          </a:p>
          <a:p>
            <a:pPr algn="ctr"/>
            <a:r>
              <a:rPr lang="sk-SK" sz="1600" b="1" dirty="0"/>
              <a:t>V nej už sa nepečie.</a:t>
            </a:r>
          </a:p>
        </p:txBody>
      </p:sp>
      <p:sp>
        <p:nvSpPr>
          <p:cNvPr id="12" name="Bublina reči: obdĺžnik so zaoblenými rohmi 11"/>
          <p:cNvSpPr/>
          <p:nvPr/>
        </p:nvSpPr>
        <p:spPr>
          <a:xfrm>
            <a:off x="10238610" y="518168"/>
            <a:ext cx="1599071" cy="1904583"/>
          </a:xfrm>
          <a:prstGeom prst="wedgeRoundRectCallout">
            <a:avLst>
              <a:gd name="adj1" fmla="val 9504"/>
              <a:gd name="adj2" fmla="val 8233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Máš pravdu. </a:t>
            </a:r>
          </a:p>
          <a:p>
            <a:pPr algn="ctr"/>
            <a:r>
              <a:rPr lang="sk-SK" sz="1600" b="1" dirty="0"/>
              <a:t>Dnes sa pečie už v modernej peci. </a:t>
            </a:r>
          </a:p>
          <a:p>
            <a:pPr algn="ctr"/>
            <a:r>
              <a:rPr lang="sk-SK" sz="1600" b="1" dirty="0"/>
              <a:t>A všetko je jednoduchšie. </a:t>
            </a:r>
          </a:p>
        </p:txBody>
      </p:sp>
    </p:spTree>
    <p:extLst>
      <p:ext uri="{BB962C8B-B14F-4D97-AF65-F5344CB8AC3E}">
        <p14:creationId xmlns:p14="http://schemas.microsoft.com/office/powerpoint/2010/main" xmlns="" val="251350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screen"/>
          <a:srcRect/>
          <a:stretch/>
        </p:blipFill>
        <p:spPr>
          <a:xfrm>
            <a:off x="2062601" y="523689"/>
            <a:ext cx="3778847" cy="3056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158617" y="523689"/>
            <a:ext cx="4048530" cy="3036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Skupina 3"/>
          <p:cNvGrpSpPr/>
          <p:nvPr/>
        </p:nvGrpSpPr>
        <p:grpSpPr>
          <a:xfrm>
            <a:off x="265454" y="2974429"/>
            <a:ext cx="1534101" cy="3452900"/>
            <a:chOff x="269446" y="3075815"/>
            <a:chExt cx="1611019" cy="3522067"/>
          </a:xfrm>
        </p:grpSpPr>
        <p:pic>
          <p:nvPicPr>
            <p:cNvPr id="5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Voľný tvar: tvar 5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7" name="Voľný tvar: tvar 6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8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0510" y="3241039"/>
            <a:ext cx="1991490" cy="337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ublina reči: obdĺžnik so zaoblenými rohmi 8"/>
          <p:cNvSpPr/>
          <p:nvPr/>
        </p:nvSpPr>
        <p:spPr>
          <a:xfrm>
            <a:off x="2110666" y="4283536"/>
            <a:ext cx="1774691" cy="627005"/>
          </a:xfrm>
          <a:prstGeom prst="wedgeRoundRectCallout">
            <a:avLst>
              <a:gd name="adj1" fmla="val -86621"/>
              <a:gd name="adj2" fmla="val -7216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Aha, tu už máme upečené.</a:t>
            </a:r>
          </a:p>
        </p:txBody>
      </p:sp>
      <p:sp>
        <p:nvSpPr>
          <p:cNvPr id="10" name="Bublina reči: obdĺžnik so zaoblenými rohmi 9"/>
          <p:cNvSpPr/>
          <p:nvPr/>
        </p:nvSpPr>
        <p:spPr>
          <a:xfrm>
            <a:off x="8182882" y="3780655"/>
            <a:ext cx="1469559" cy="2557910"/>
          </a:xfrm>
          <a:prstGeom prst="wedgeRoundRectCallout">
            <a:avLst>
              <a:gd name="adj1" fmla="val 87047"/>
              <a:gd name="adj2" fmla="val -3552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Áno. Vidíš koľko je tu prepraviek? Chlebík teraz čaká cesta do obchodov a potom k nám domov. </a:t>
            </a:r>
          </a:p>
        </p:txBody>
      </p:sp>
      <p:pic>
        <p:nvPicPr>
          <p:cNvPr id="2052" name="Picture 4" descr="Výsledok vyh&amp;lcaron;adávania obrázkov pre dopyt upe&amp;ccaron;ený chlieb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6468" y="3826840"/>
            <a:ext cx="3767587" cy="2511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282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167270" y="1484243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Gazdovský dvor</a:t>
            </a:r>
          </a:p>
        </p:txBody>
      </p:sp>
      <p:pic>
        <p:nvPicPr>
          <p:cNvPr id="1030" name="Picture 6" descr="Výsledok vyh&amp;lcaron;adávania obrázkov pre dopyt gazdovský dvor turá lúka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557338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screen"/>
          <a:srcRect/>
          <a:stretch/>
        </p:blipFill>
        <p:spPr>
          <a:xfrm>
            <a:off x="228600" y="245917"/>
            <a:ext cx="11734800" cy="6364433"/>
          </a:xfrm>
          <a:prstGeom prst="rect">
            <a:avLst/>
          </a:prstGeom>
        </p:spPr>
      </p:pic>
      <p:grpSp>
        <p:nvGrpSpPr>
          <p:cNvPr id="7" name="Skupina 6"/>
          <p:cNvGrpSpPr/>
          <p:nvPr/>
        </p:nvGrpSpPr>
        <p:grpSpPr>
          <a:xfrm>
            <a:off x="3167270" y="3576573"/>
            <a:ext cx="1290712" cy="3033777"/>
            <a:chOff x="269446" y="3075815"/>
            <a:chExt cx="1611019" cy="3522067"/>
          </a:xfrm>
        </p:grpSpPr>
        <p:pic>
          <p:nvPicPr>
            <p:cNvPr id="8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Voľný tvar: tvar 8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0" name="Voľný tvar: tvar 9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11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2364" y="3805775"/>
            <a:ext cx="1697468" cy="2877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ublina reči: obdĺžnik so zaoblenými rohmi 12"/>
          <p:cNvSpPr/>
          <p:nvPr/>
        </p:nvSpPr>
        <p:spPr>
          <a:xfrm>
            <a:off x="1541051" y="3805775"/>
            <a:ext cx="1729001" cy="490460"/>
          </a:xfrm>
          <a:prstGeom prst="wedgeRoundRectCallout">
            <a:avLst>
              <a:gd name="adj1" fmla="val 58630"/>
              <a:gd name="adj2" fmla="val 10825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Kde to sme?</a:t>
            </a:r>
          </a:p>
        </p:txBody>
      </p:sp>
      <p:sp>
        <p:nvSpPr>
          <p:cNvPr id="14" name="Bublina reči: obdĺžnik so zaoblenými rohmi 13"/>
          <p:cNvSpPr/>
          <p:nvPr/>
        </p:nvSpPr>
        <p:spPr>
          <a:xfrm>
            <a:off x="7517910" y="3243134"/>
            <a:ext cx="4328347" cy="475899"/>
          </a:xfrm>
          <a:prstGeom prst="wedgeRoundRectCallout">
            <a:avLst>
              <a:gd name="adj1" fmla="val -50739"/>
              <a:gd name="adj2" fmla="val 17349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Na gazdovskom dvore. Tu si upečieme chlebík.</a:t>
            </a:r>
          </a:p>
        </p:txBody>
      </p:sp>
      <p:sp>
        <p:nvSpPr>
          <p:cNvPr id="15" name="Bublina reči: obdĺžnik so zaoblenými rohmi 14"/>
          <p:cNvSpPr/>
          <p:nvPr/>
        </p:nvSpPr>
        <p:spPr>
          <a:xfrm>
            <a:off x="4457982" y="4432712"/>
            <a:ext cx="1729001" cy="463700"/>
          </a:xfrm>
          <a:prstGeom prst="wedgeRoundRectCallout">
            <a:avLst>
              <a:gd name="adj1" fmla="val -66086"/>
              <a:gd name="adj2" fmla="val -358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Čože? My ?</a:t>
            </a:r>
          </a:p>
        </p:txBody>
      </p:sp>
      <p:sp>
        <p:nvSpPr>
          <p:cNvPr id="16" name="Bublina reči: obdĺžnik so zaoblenými rohmi 15"/>
          <p:cNvSpPr/>
          <p:nvPr/>
        </p:nvSpPr>
        <p:spPr>
          <a:xfrm>
            <a:off x="7517909" y="4749421"/>
            <a:ext cx="4328347" cy="581989"/>
          </a:xfrm>
          <a:prstGeom prst="wedgeRoundRectCallout">
            <a:avLst>
              <a:gd name="adj1" fmla="val -62090"/>
              <a:gd name="adj2" fmla="val -5879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Áno, my sami. </a:t>
            </a:r>
          </a:p>
          <a:p>
            <a:pPr algn="ctr"/>
            <a:r>
              <a:rPr lang="sk-SK" sz="1600" b="1" dirty="0"/>
              <a:t>Tety gazdinky nám to ukážu a pomôžu. </a:t>
            </a:r>
          </a:p>
        </p:txBody>
      </p:sp>
    </p:spTree>
    <p:extLst>
      <p:ext uri="{BB962C8B-B14F-4D97-AF65-F5344CB8AC3E}">
        <p14:creationId xmlns:p14="http://schemas.microsoft.com/office/powerpoint/2010/main" xmlns="" val="310684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77671" y="429905"/>
            <a:ext cx="2929719" cy="2197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643952" y="429905"/>
            <a:ext cx="2929719" cy="2197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5400000">
            <a:off x="5829537" y="1455049"/>
            <a:ext cx="3535147" cy="2651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790863" y="431609"/>
            <a:ext cx="2765949" cy="2074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77671" y="2780730"/>
            <a:ext cx="3434687" cy="257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8079189" y="3664424"/>
            <a:ext cx="3707642" cy="2780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407390" y="3971499"/>
            <a:ext cx="3298209" cy="2473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Obdĺžnik: zaoblené rohy 13"/>
          <p:cNvSpPr/>
          <p:nvPr/>
        </p:nvSpPr>
        <p:spPr>
          <a:xfrm>
            <a:off x="4067033" y="2780730"/>
            <a:ext cx="2047164" cy="1081586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Rozprávanie o pečení chlebíka v minulosti.</a:t>
            </a:r>
          </a:p>
        </p:txBody>
      </p:sp>
      <p:sp>
        <p:nvSpPr>
          <p:cNvPr id="15" name="Obdĺžnik: zaoblené rohy 14"/>
          <p:cNvSpPr/>
          <p:nvPr/>
        </p:nvSpPr>
        <p:spPr>
          <a:xfrm>
            <a:off x="9331229" y="2777315"/>
            <a:ext cx="2047164" cy="544208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err="1">
                <a:solidFill>
                  <a:schemeClr val="tx1"/>
                </a:solidFill>
              </a:rPr>
              <a:t>Ošatky</a:t>
            </a:r>
            <a:r>
              <a:rPr lang="sk-SK" b="1" dirty="0">
                <a:solidFill>
                  <a:schemeClr val="tx1"/>
                </a:solidFill>
              </a:rPr>
              <a:t> na chlebík</a:t>
            </a:r>
          </a:p>
        </p:txBody>
      </p:sp>
      <p:sp>
        <p:nvSpPr>
          <p:cNvPr id="16" name="Obdĺžnik: zaoblené rohy 15"/>
          <p:cNvSpPr/>
          <p:nvPr/>
        </p:nvSpPr>
        <p:spPr>
          <a:xfrm>
            <a:off x="918948" y="5617759"/>
            <a:ext cx="2047164" cy="566383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Maselnica </a:t>
            </a:r>
          </a:p>
        </p:txBody>
      </p:sp>
    </p:spTree>
    <p:extLst>
      <p:ext uri="{BB962C8B-B14F-4D97-AF65-F5344CB8AC3E}">
        <p14:creationId xmlns:p14="http://schemas.microsoft.com/office/powerpoint/2010/main" xmlns="" val="87513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54841" y="385549"/>
            <a:ext cx="3516573" cy="2637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964070" y="385549"/>
            <a:ext cx="3885063" cy="2913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4841" y="3661010"/>
            <a:ext cx="3693994" cy="2770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5400000">
            <a:off x="8195242" y="3070224"/>
            <a:ext cx="3841465" cy="2881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477047" y="4093948"/>
            <a:ext cx="2939323" cy="2204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204823" y="1813256"/>
            <a:ext cx="3225926" cy="2419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Obdĺžnik: zaoblené rohy 17"/>
          <p:cNvSpPr/>
          <p:nvPr/>
        </p:nvSpPr>
        <p:spPr>
          <a:xfrm>
            <a:off x="10115974" y="947002"/>
            <a:ext cx="1704549" cy="1081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Chlebík sme si ochutili slaninkou.</a:t>
            </a:r>
          </a:p>
        </p:txBody>
      </p:sp>
    </p:spTree>
    <p:extLst>
      <p:ext uri="{BB962C8B-B14F-4D97-AF65-F5344CB8AC3E}">
        <p14:creationId xmlns:p14="http://schemas.microsoft.com/office/powerpoint/2010/main" xmlns="" val="420161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23080" y="412845"/>
            <a:ext cx="3998795" cy="299909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697336" y="416258"/>
            <a:ext cx="3994245" cy="299568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698543" y="1830504"/>
            <a:ext cx="4435523" cy="339829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23080" y="3698543"/>
            <a:ext cx="3630304" cy="2722728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697336" y="3529651"/>
            <a:ext cx="3994245" cy="2995683"/>
          </a:xfrm>
          <a:prstGeom prst="rect">
            <a:avLst/>
          </a:prstGeom>
        </p:spPr>
      </p:pic>
      <p:sp>
        <p:nvSpPr>
          <p:cNvPr id="17" name="Obdĺžnik: zaoblené rohy 16"/>
          <p:cNvSpPr/>
          <p:nvPr/>
        </p:nvSpPr>
        <p:spPr>
          <a:xfrm>
            <a:off x="4892722" y="533967"/>
            <a:ext cx="2047164" cy="1081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Na chlebík už čakala rozpálená pec.</a:t>
            </a:r>
          </a:p>
        </p:txBody>
      </p:sp>
      <p:sp>
        <p:nvSpPr>
          <p:cNvPr id="18" name="Obdĺžnik: zaoblené rohy 17"/>
          <p:cNvSpPr/>
          <p:nvPr/>
        </p:nvSpPr>
        <p:spPr>
          <a:xfrm>
            <a:off x="4627729" y="5339685"/>
            <a:ext cx="2577149" cy="1081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... a potom sme si na ňom pochutili...</a:t>
            </a:r>
          </a:p>
        </p:txBody>
      </p:sp>
    </p:spTree>
    <p:extLst>
      <p:ext uri="{BB962C8B-B14F-4D97-AF65-F5344CB8AC3E}">
        <p14:creationId xmlns:p14="http://schemas.microsoft.com/office/powerpoint/2010/main" xmlns="" val="269088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2" cstate="screen"/>
          <a:srcRect/>
          <a:stretch/>
        </p:blipFill>
        <p:spPr>
          <a:xfrm>
            <a:off x="222706" y="243306"/>
            <a:ext cx="11734800" cy="6364433"/>
          </a:xfrm>
          <a:prstGeom prst="rect">
            <a:avLst/>
          </a:prstGeom>
        </p:spPr>
      </p:pic>
      <p:grpSp>
        <p:nvGrpSpPr>
          <p:cNvPr id="3" name="Skupina 2"/>
          <p:cNvGrpSpPr/>
          <p:nvPr/>
        </p:nvGrpSpPr>
        <p:grpSpPr>
          <a:xfrm>
            <a:off x="2224585" y="3480179"/>
            <a:ext cx="1305679" cy="3100264"/>
            <a:chOff x="269446" y="3075815"/>
            <a:chExt cx="1611019" cy="3522067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pic>
          <p:nvPicPr>
            <p:cNvPr id="4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Voľný tvar: tvar 4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6" name="Voľný tvar: tvar 5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7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10273" y="3748692"/>
            <a:ext cx="1685839" cy="2857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ublina reči: obdĺžnik so zaoblenými rohmi 7"/>
          <p:cNvSpPr/>
          <p:nvPr/>
        </p:nvSpPr>
        <p:spPr>
          <a:xfrm>
            <a:off x="465812" y="1378425"/>
            <a:ext cx="1867956" cy="1815152"/>
          </a:xfrm>
          <a:prstGeom prst="wedgeRoundRectCallout">
            <a:avLst>
              <a:gd name="adj1" fmla="val 57697"/>
              <a:gd name="adj2" fmla="val 10789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To bolo super. Dozvedel som sa o pečení chlebíka veľa nového. Kedysi to bolo veľmi náročné.</a:t>
            </a:r>
          </a:p>
        </p:txBody>
      </p:sp>
      <p:sp>
        <p:nvSpPr>
          <p:cNvPr id="9" name="Bublina reči: obdĺžnik so zaoblenými rohmi 8"/>
          <p:cNvSpPr/>
          <p:nvPr/>
        </p:nvSpPr>
        <p:spPr>
          <a:xfrm>
            <a:off x="5392471" y="2802099"/>
            <a:ext cx="3671248" cy="782955"/>
          </a:xfrm>
          <a:prstGeom prst="wedgeRoundRectCallout">
            <a:avLst>
              <a:gd name="adj1" fmla="val 59910"/>
              <a:gd name="adj2" fmla="val 12266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Veru. Veď niekedy, keď mali veľkú rodinu, piekli naraz aj 16 chlebíkov. </a:t>
            </a:r>
          </a:p>
        </p:txBody>
      </p:sp>
      <p:sp>
        <p:nvSpPr>
          <p:cNvPr id="11" name="Bublina reči: obdĺžnik so zaoblenými rohmi 10"/>
          <p:cNvSpPr/>
          <p:nvPr/>
        </p:nvSpPr>
        <p:spPr>
          <a:xfrm>
            <a:off x="4052311" y="4146645"/>
            <a:ext cx="4735915" cy="866068"/>
          </a:xfrm>
          <a:prstGeom prst="wedgeRoundRectCallout">
            <a:avLst>
              <a:gd name="adj1" fmla="val -65934"/>
              <a:gd name="adj2" fmla="val -720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Tak rád by som si skúsil upiecť vlastný chlebík. </a:t>
            </a:r>
          </a:p>
          <a:p>
            <a:pPr algn="ctr"/>
            <a:r>
              <a:rPr lang="sk-SK" sz="1600" b="1" dirty="0"/>
              <a:t>Taký chrumkavý, ako bol ten, ktorý sme si upiekli tu, na gazdovskom dvore.</a:t>
            </a:r>
          </a:p>
        </p:txBody>
      </p:sp>
      <p:sp>
        <p:nvSpPr>
          <p:cNvPr id="12" name="Bublina reči: obdĺžnik so zaoblenými rohmi 11"/>
          <p:cNvSpPr/>
          <p:nvPr/>
        </p:nvSpPr>
        <p:spPr>
          <a:xfrm>
            <a:off x="5244092" y="5437827"/>
            <a:ext cx="3671248" cy="782955"/>
          </a:xfrm>
          <a:prstGeom prst="wedgeRoundRectCallout">
            <a:avLst>
              <a:gd name="adj1" fmla="val 64743"/>
              <a:gd name="adj2" fmla="val -12137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Poď, skúsime to spolu s našimi kamarátmi. Im chutil rovnako, ako nám dvom.  </a:t>
            </a:r>
          </a:p>
        </p:txBody>
      </p:sp>
    </p:spTree>
    <p:extLst>
      <p:ext uri="{BB962C8B-B14F-4D97-AF65-F5344CB8AC3E}">
        <p14:creationId xmlns:p14="http://schemas.microsoft.com/office/powerpoint/2010/main" xmlns="" val="396575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rsonnages, illustration, individu, personne, gens: 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31" y="2137599"/>
            <a:ext cx="1829917" cy="2491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ok 2" descr="C:\Users\Kniznica_1\AppData\Local\Microsoft\Windows\Temporary Internet Files\Content.Word\IMG_0550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5669" y="607970"/>
            <a:ext cx="2191407" cy="1725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Obrázok 3" descr="C:\Users\Kniznica_1\AppData\Local\Microsoft\Windows\Temporary Internet Files\Content.Word\IMG_0552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28345" y="1605356"/>
            <a:ext cx="2207173" cy="1752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ázok 4" descr="C:\Users\Kniznica_1\AppData\Local\Microsoft\Windows\Temporary Internet Files\Content.Word\IMG_0553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37821" y="403188"/>
            <a:ext cx="2053076" cy="1677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ázok 5" descr="C:\Users\Kniznica_1\AppData\Local\Microsoft\Windows\Temporary Internet Files\Content.Word\IMG_0554.jpg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941693" y="1860331"/>
            <a:ext cx="2524389" cy="1844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Obrázok 6" descr="C:\Users\Kniznica_1\AppData\Local\Microsoft\Windows\Temporary Internet Files\Content.Word\IMG_0556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015591" y="457200"/>
            <a:ext cx="2452712" cy="1828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Obrázok 7" descr="C:\Users\Kniznica_1\AppData\Local\Microsoft\Windows\Temporary Internet Files\Content.Word\IMG_0559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5400000">
            <a:off x="9695793" y="1860338"/>
            <a:ext cx="2380593" cy="1876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Obrázok 8" descr="C:\Users\Kniznica_1\AppData\Local\Microsoft\Windows\Temporary Internet Files\Content.Word\IMG_0560.jpg"/>
          <p:cNvPicPr/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5400000">
            <a:off x="159113" y="3769417"/>
            <a:ext cx="2664372" cy="20938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ok 9" descr="C:\Users\Kniznica_1\AppData\Local\Microsoft\Windows\Temporary Internet Files\Content.Word\IMG_0561.jpg"/>
          <p:cNvPicPr/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932888" y="4524703"/>
            <a:ext cx="2332795" cy="1718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Obrázok 10" descr="C:\Users\Kniznica_1\AppData\Local\Microsoft\Windows\Temporary Internet Files\Content.Word\IMG_0564.jpg"/>
          <p:cNvPicPr/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222114" y="4209394"/>
            <a:ext cx="2590810" cy="1868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Obrázok 11" descr="C:\Users\Kniznica_1\AppData\Local\Microsoft\Windows\Temporary Internet Files\Content.Word\IMG_0568.jpg"/>
          <p:cNvPicPr/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9080937" y="4225159"/>
            <a:ext cx="2452835" cy="2001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bdĺžnik: zaoblené rohy 13"/>
          <p:cNvSpPr/>
          <p:nvPr/>
        </p:nvSpPr>
        <p:spPr>
          <a:xfrm>
            <a:off x="6132786" y="536027"/>
            <a:ext cx="1652556" cy="1166649"/>
          </a:xfrm>
          <a:prstGeom prst="round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 smtClean="0">
                <a:solidFill>
                  <a:schemeClr val="tx1"/>
                </a:solidFill>
              </a:rPr>
              <a:t>Toto je náš vlastnoručne upečený chlebík.</a:t>
            </a:r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54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kupina 2"/>
          <p:cNvGrpSpPr/>
          <p:nvPr/>
        </p:nvGrpSpPr>
        <p:grpSpPr>
          <a:xfrm>
            <a:off x="4258234" y="323850"/>
            <a:ext cx="5459701" cy="6153150"/>
            <a:chOff x="6363616" y="671001"/>
            <a:chExt cx="5459701" cy="556755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4" name="Picture 2" descr="Výsledok vyh&amp;lcaron;adávania obrázkov pre dopyt bread on the table clipart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6363616" y="671001"/>
              <a:ext cx="5459701" cy="55675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Obdĺžnik 4"/>
            <p:cNvSpPr/>
            <p:nvPr/>
          </p:nvSpPr>
          <p:spPr>
            <a:xfrm>
              <a:off x="6534096" y="794114"/>
              <a:ext cx="1432031" cy="569773"/>
            </a:xfrm>
            <a:prstGeom prst="rect">
              <a:avLst/>
            </a:prstGeom>
            <a:solidFill>
              <a:srgbClr val="FFF4EB"/>
            </a:solidFill>
            <a:ln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6" name="Obdĺžnik 5"/>
            <p:cNvSpPr/>
            <p:nvPr/>
          </p:nvSpPr>
          <p:spPr>
            <a:xfrm>
              <a:off x="9677670" y="2442709"/>
              <a:ext cx="1992553" cy="548464"/>
            </a:xfrm>
            <a:prstGeom prst="rect">
              <a:avLst/>
            </a:prstGeom>
            <a:solidFill>
              <a:srgbClr val="FFF4EB"/>
            </a:solidFill>
            <a:ln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7" name="Obdĺžnik 6"/>
            <p:cNvSpPr/>
            <p:nvPr/>
          </p:nvSpPr>
          <p:spPr>
            <a:xfrm>
              <a:off x="6534096" y="4116301"/>
              <a:ext cx="1432031" cy="433953"/>
            </a:xfrm>
            <a:prstGeom prst="rect">
              <a:avLst/>
            </a:prstGeom>
            <a:solidFill>
              <a:srgbClr val="FFF4EB"/>
            </a:solidFill>
            <a:ln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k-SK" dirty="0"/>
            </a:p>
          </p:txBody>
        </p:sp>
      </p:grpSp>
      <p:grpSp>
        <p:nvGrpSpPr>
          <p:cNvPr id="8" name="Skupina 7"/>
          <p:cNvGrpSpPr/>
          <p:nvPr/>
        </p:nvGrpSpPr>
        <p:grpSpPr>
          <a:xfrm>
            <a:off x="387557" y="3015760"/>
            <a:ext cx="1509215" cy="3225638"/>
            <a:chOff x="269446" y="3075815"/>
            <a:chExt cx="1611019" cy="3522067"/>
          </a:xfrm>
        </p:grpSpPr>
        <p:pic>
          <p:nvPicPr>
            <p:cNvPr id="9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Voľný tvar: tvar 9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1" name="Voľný tvar: tvar 10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12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6183" y="3183721"/>
            <a:ext cx="1828771" cy="31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ublina reči: obdĺžnik so zaoblenými rohmi 12"/>
          <p:cNvSpPr/>
          <p:nvPr/>
        </p:nvSpPr>
        <p:spPr>
          <a:xfrm>
            <a:off x="463757" y="323850"/>
            <a:ext cx="1898443" cy="2362199"/>
          </a:xfrm>
          <a:prstGeom prst="wedgeRoundRectCallout">
            <a:avLst>
              <a:gd name="adj1" fmla="val -12721"/>
              <a:gd name="adj2" fmla="val 6043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No jasné! Najprv zasejeme semienko,</a:t>
            </a:r>
          </a:p>
          <a:p>
            <a:pPr algn="ctr"/>
            <a:r>
              <a:rPr lang="sk-SK" sz="1600" b="1" dirty="0"/>
              <a:t> z neho vyrastie klások. Klásky kombajn pokosí a potom sa odvezú do mlyna.</a:t>
            </a:r>
          </a:p>
        </p:txBody>
      </p:sp>
      <p:sp>
        <p:nvSpPr>
          <p:cNvPr id="14" name="Bublina reči: obdĺžnik so zaoblenými rohmi 13"/>
          <p:cNvSpPr/>
          <p:nvPr/>
        </p:nvSpPr>
        <p:spPr>
          <a:xfrm>
            <a:off x="9929341" y="632902"/>
            <a:ext cx="1926815" cy="1812648"/>
          </a:xfrm>
          <a:prstGeom prst="wedgeRoundRectCallout">
            <a:avLst>
              <a:gd name="adj1" fmla="val 11850"/>
              <a:gd name="adj2" fmla="val 7987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Tak čo? Zapamätal si si akú cestu chlebík prekoná než sa dostane k nám na stôl?</a:t>
            </a:r>
          </a:p>
        </p:txBody>
      </p:sp>
      <p:sp>
        <p:nvSpPr>
          <p:cNvPr id="15" name="Bublina reči: obdĺžnik so zaoblenými rohmi 14"/>
          <p:cNvSpPr/>
          <p:nvPr/>
        </p:nvSpPr>
        <p:spPr>
          <a:xfrm>
            <a:off x="2163770" y="3921641"/>
            <a:ext cx="1898443" cy="2362199"/>
          </a:xfrm>
          <a:prstGeom prst="wedgeRoundRectCallout">
            <a:avLst>
              <a:gd name="adj1" fmla="val -73932"/>
              <a:gd name="adj2" fmla="val -4682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V mlyne sa z kláskov stane múka. Tú potom odvezú do pekárne, aby z nej upiekli chlieb. No a z pekárne chlebík putuje do obchodu.</a:t>
            </a:r>
          </a:p>
        </p:txBody>
      </p:sp>
    </p:spTree>
    <p:extLst>
      <p:ext uri="{BB962C8B-B14F-4D97-AF65-F5344CB8AC3E}">
        <p14:creationId xmlns:p14="http://schemas.microsoft.com/office/powerpoint/2010/main" xmlns="" val="140949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387557" y="3015760"/>
            <a:ext cx="1509215" cy="3225638"/>
            <a:chOff x="269446" y="3075815"/>
            <a:chExt cx="1611019" cy="3522067"/>
          </a:xfrm>
        </p:grpSpPr>
        <p:pic>
          <p:nvPicPr>
            <p:cNvPr id="3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Voľný tvar: tvar 3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5" name="Voľný tvar: tvar 4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pic>
        <p:nvPicPr>
          <p:cNvPr id="6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0933" y="2167876"/>
            <a:ext cx="1828771" cy="3100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ublina reči: obdĺžnik so zaoblenými rohmi 6"/>
          <p:cNvSpPr/>
          <p:nvPr/>
        </p:nvSpPr>
        <p:spPr>
          <a:xfrm>
            <a:off x="477641" y="656358"/>
            <a:ext cx="1898443" cy="628650"/>
          </a:xfrm>
          <a:prstGeom prst="wedgeRoundRectCallout">
            <a:avLst>
              <a:gd name="adj1" fmla="val -16285"/>
              <a:gd name="adj2" fmla="val 29136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Vedia to aj naši kamaráti. </a:t>
            </a:r>
          </a:p>
        </p:txBody>
      </p:sp>
      <p:sp>
        <p:nvSpPr>
          <p:cNvPr id="8" name="Bublina reči: obdĺžnik so zaoblenými rohmi 7"/>
          <p:cNvSpPr/>
          <p:nvPr/>
        </p:nvSpPr>
        <p:spPr>
          <a:xfrm>
            <a:off x="6286501" y="549452"/>
            <a:ext cx="5074356" cy="847884"/>
          </a:xfrm>
          <a:prstGeom prst="wedgeRoundRectCallout">
            <a:avLst>
              <a:gd name="adj1" fmla="val 32605"/>
              <a:gd name="adj2" fmla="val 13455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/>
              <a:t>To áno.  Vymysleli kartičky, </a:t>
            </a:r>
          </a:p>
          <a:p>
            <a:pPr algn="ctr"/>
            <a:r>
              <a:rPr lang="sk-SK" sz="1600" b="1" dirty="0"/>
              <a:t>s ktorými sa môžu zahrať aj inokedy. Aby nezabudli, odkiaľ k nám chlebík prišiel.</a:t>
            </a:r>
          </a:p>
        </p:txBody>
      </p:sp>
      <p:pic>
        <p:nvPicPr>
          <p:cNvPr id="10" name="Obrázok 9" descr="K:\DCIM\115SSCAM\SDC16262.JPG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110478" y="2629907"/>
            <a:ext cx="1389467" cy="1279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Obrázok 10" descr="K:\DCIM\115SSCAM\SDC16264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781527" y="742120"/>
            <a:ext cx="1405327" cy="1401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Obrázok 11" descr="K:\DCIM\115SSCAM\SDC16266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913018" y="3296825"/>
            <a:ext cx="1431492" cy="1322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Obrázok 12" descr="K:\DCIM\115SSCAM\SDC16268.JPG"/>
          <p:cNvPicPr/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389851" y="1797269"/>
            <a:ext cx="1436617" cy="11981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Obrázok 13" descr="K:\DCIM\115SSCAM\SDC16271.JPG"/>
          <p:cNvPicPr/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174829" y="3247696"/>
            <a:ext cx="1448909" cy="1387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Obrázok 14" descr="K:\DCIM\115SSCAM\SDC16273.JPG"/>
          <p:cNvPicPr/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146373" y="4789782"/>
            <a:ext cx="1457158" cy="1421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Obrázok 15" descr="K:\DCIM\115SSCAM\SDC16275.JPG"/>
          <p:cNvPicPr/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5956091" y="4921957"/>
            <a:ext cx="1469467" cy="1463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Obrázok 16" descr="K:\DCIM\115SSCAM\SDC16277.JPG"/>
          <p:cNvPicPr/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8434552" y="4840014"/>
            <a:ext cx="1466193" cy="13067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Bublina reči: obdĺžnik so zaoblenými rohmi 7"/>
          <p:cNvSpPr/>
          <p:nvPr/>
        </p:nvSpPr>
        <p:spPr>
          <a:xfrm>
            <a:off x="7110248" y="1781504"/>
            <a:ext cx="2668802" cy="835572"/>
          </a:xfrm>
          <a:prstGeom prst="wedgeRoundRectCallout">
            <a:avLst>
              <a:gd name="adj1" fmla="val 63165"/>
              <a:gd name="adj2" fmla="val 8393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 smtClean="0"/>
              <a:t>Vedel by si usporiadať kartičky podľa správneho poradia?</a:t>
            </a:r>
            <a:endParaRPr lang="sk-SK" sz="1600" b="1" dirty="0"/>
          </a:p>
        </p:txBody>
      </p:sp>
      <p:sp>
        <p:nvSpPr>
          <p:cNvPr id="19" name="Bublina reči: obdĺžnik so zaoblenými rohmi 6"/>
          <p:cNvSpPr/>
          <p:nvPr/>
        </p:nvSpPr>
        <p:spPr>
          <a:xfrm>
            <a:off x="1512910" y="1597032"/>
            <a:ext cx="1898443" cy="628650"/>
          </a:xfrm>
          <a:prstGeom prst="wedgeRoundRectCallout">
            <a:avLst>
              <a:gd name="adj1" fmla="val -49503"/>
              <a:gd name="adj2" fmla="val 17098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 smtClean="0"/>
              <a:t>No jasné. Veď je to jednoduché.</a:t>
            </a:r>
            <a:endParaRPr lang="sk-SK" sz="1600" b="1" dirty="0"/>
          </a:p>
        </p:txBody>
      </p:sp>
      <p:sp>
        <p:nvSpPr>
          <p:cNvPr id="21" name="Šípka doprava 20"/>
          <p:cNvSpPr/>
          <p:nvPr/>
        </p:nvSpPr>
        <p:spPr>
          <a:xfrm rot="5400000">
            <a:off x="3992674" y="2583288"/>
            <a:ext cx="978408" cy="1802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Šípka doprava 21"/>
          <p:cNvSpPr/>
          <p:nvPr/>
        </p:nvSpPr>
        <p:spPr>
          <a:xfrm rot="18784569">
            <a:off x="5138950" y="3092798"/>
            <a:ext cx="488435" cy="178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Šípka doprava 22"/>
          <p:cNvSpPr/>
          <p:nvPr/>
        </p:nvSpPr>
        <p:spPr>
          <a:xfrm rot="1937313">
            <a:off x="6684994" y="3057291"/>
            <a:ext cx="599825" cy="153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4" name="Šípka doprava 23"/>
          <p:cNvSpPr/>
          <p:nvPr/>
        </p:nvSpPr>
        <p:spPr>
          <a:xfrm rot="9507882">
            <a:off x="4588091" y="4614764"/>
            <a:ext cx="2496295" cy="157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5" name="Šípka doprava 24"/>
          <p:cNvSpPr/>
          <p:nvPr/>
        </p:nvSpPr>
        <p:spPr>
          <a:xfrm>
            <a:off x="4754732" y="5549462"/>
            <a:ext cx="978408" cy="1418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6" name="Šípka doprava 25"/>
          <p:cNvSpPr/>
          <p:nvPr/>
        </p:nvSpPr>
        <p:spPr>
          <a:xfrm>
            <a:off x="7488621" y="5568168"/>
            <a:ext cx="861594" cy="1547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7" name="Šípka doprava 26"/>
          <p:cNvSpPr/>
          <p:nvPr/>
        </p:nvSpPr>
        <p:spPr>
          <a:xfrm rot="18697328">
            <a:off x="3325283" y="2322831"/>
            <a:ext cx="669166" cy="166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40425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K:\DCIM\115SSCAM\SDC16263.JPG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1294" y="671359"/>
            <a:ext cx="1668941" cy="15673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Obrázok 2" descr="K:\DCIM\115SSCAM\SDC16265.JPG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88276" y="3405352"/>
            <a:ext cx="1612297" cy="15533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Obrázok 3" descr="K:\DCIM\115SSCAM\SDC16267.JPG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0340" y="1545021"/>
            <a:ext cx="1593646" cy="1533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Obrázok 4" descr="K:\DCIM\115SSCAM\SDC16269.JPG"/>
          <p:cNvPicPr/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09158" y="4258339"/>
            <a:ext cx="1615546" cy="1433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Obrázok 5" descr="K:\DCIM\115SSCAM\SDC16272.JPG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763179" y="607155"/>
            <a:ext cx="1669151" cy="15684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Obrázok 6" descr="K:\DCIM\115SSCAM\SDC16274.JPG"/>
          <p:cNvPicPr/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749873" y="2746316"/>
            <a:ext cx="1713989" cy="15576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Obrázok 7" descr="K:\DCIM\115SSCAM\SDC16276.JPG"/>
          <p:cNvPicPr/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825141" y="1420731"/>
            <a:ext cx="1688238" cy="1622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Obrázok 8" descr="K:\DCIM\115SSCAM\SDC16278.JPG"/>
          <p:cNvPicPr/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887567" y="4058519"/>
            <a:ext cx="1720405" cy="1774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9449" y="3078872"/>
            <a:ext cx="1886578" cy="3198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ublina reči: obdĺžnik so zaoblenými rohmi 7"/>
          <p:cNvSpPr/>
          <p:nvPr/>
        </p:nvSpPr>
        <p:spPr>
          <a:xfrm>
            <a:off x="8434551" y="441434"/>
            <a:ext cx="3367739" cy="977462"/>
          </a:xfrm>
          <a:prstGeom prst="wedgeRoundRectCallout">
            <a:avLst>
              <a:gd name="adj1" fmla="val 10047"/>
              <a:gd name="adj2" fmla="val 20475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sz="1600" b="1" dirty="0" smtClean="0"/>
              <a:t>Na druhej strane kartičiek je text.  S textom môžu pracovať starší žiaci. </a:t>
            </a:r>
            <a:endParaRPr lang="sk-SK" sz="1600" b="1" dirty="0"/>
          </a:p>
        </p:txBody>
      </p:sp>
      <p:grpSp>
        <p:nvGrpSpPr>
          <p:cNvPr id="12" name="Skupina 11"/>
          <p:cNvGrpSpPr/>
          <p:nvPr/>
        </p:nvGrpSpPr>
        <p:grpSpPr>
          <a:xfrm>
            <a:off x="8695984" y="2968463"/>
            <a:ext cx="1509215" cy="3225638"/>
            <a:chOff x="269446" y="3075815"/>
            <a:chExt cx="1611019" cy="3522067"/>
          </a:xfrm>
        </p:grpSpPr>
        <p:pic>
          <p:nvPicPr>
            <p:cNvPr id="13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Voľný tvar: tvar 3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5" name="Voľný tvar: tvar 4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sp>
        <p:nvSpPr>
          <p:cNvPr id="16" name="Ovál 15"/>
          <p:cNvSpPr/>
          <p:nvPr/>
        </p:nvSpPr>
        <p:spPr>
          <a:xfrm>
            <a:off x="5975130" y="1907627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5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17" name="Ovál 16"/>
          <p:cNvSpPr/>
          <p:nvPr/>
        </p:nvSpPr>
        <p:spPr>
          <a:xfrm>
            <a:off x="8192813" y="5591503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8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18" name="Ovál 17"/>
          <p:cNvSpPr/>
          <p:nvPr/>
        </p:nvSpPr>
        <p:spPr>
          <a:xfrm>
            <a:off x="3836274" y="2716924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3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19" name="Ovál 18"/>
          <p:cNvSpPr/>
          <p:nvPr/>
        </p:nvSpPr>
        <p:spPr>
          <a:xfrm>
            <a:off x="8045669" y="2653861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7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20" name="Ovál 19"/>
          <p:cNvSpPr/>
          <p:nvPr/>
        </p:nvSpPr>
        <p:spPr>
          <a:xfrm>
            <a:off x="6022427" y="3894082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6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21" name="Ovál 20"/>
          <p:cNvSpPr/>
          <p:nvPr/>
        </p:nvSpPr>
        <p:spPr>
          <a:xfrm>
            <a:off x="4030717" y="5339254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>
                <a:solidFill>
                  <a:schemeClr val="tx1"/>
                </a:solidFill>
              </a:rPr>
              <a:t>4</a:t>
            </a:r>
            <a:endParaRPr lang="sk-SK" sz="2800" b="1" dirty="0">
              <a:solidFill>
                <a:schemeClr val="tx1"/>
              </a:solidFill>
            </a:endParaRPr>
          </a:p>
        </p:txBody>
      </p:sp>
      <p:sp>
        <p:nvSpPr>
          <p:cNvPr id="22" name="Ovál 21"/>
          <p:cNvSpPr/>
          <p:nvPr/>
        </p:nvSpPr>
        <p:spPr>
          <a:xfrm>
            <a:off x="1912883" y="4561489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b="1" dirty="0" smtClean="0">
                <a:solidFill>
                  <a:schemeClr val="tx1"/>
                </a:solidFill>
              </a:rPr>
              <a:t>2</a:t>
            </a:r>
            <a:endParaRPr lang="sk-SK" sz="2800" b="1" dirty="0">
              <a:solidFill>
                <a:schemeClr val="tx1"/>
              </a:solidFill>
            </a:endParaRPr>
          </a:p>
        </p:txBody>
      </p:sp>
      <p:sp>
        <p:nvSpPr>
          <p:cNvPr id="23" name="Ovál 22"/>
          <p:cNvSpPr/>
          <p:nvPr/>
        </p:nvSpPr>
        <p:spPr>
          <a:xfrm>
            <a:off x="1797269" y="1860330"/>
            <a:ext cx="504497" cy="4887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 smtClean="0">
                <a:solidFill>
                  <a:schemeClr val="tx1"/>
                </a:solidFill>
              </a:rPr>
              <a:t>1</a:t>
            </a:r>
            <a:endParaRPr lang="sk-SK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68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058510" y="2743199"/>
            <a:ext cx="6099747" cy="769441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sk-SK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Ďakujeme za pozornosť.</a:t>
            </a:r>
            <a:endParaRPr lang="sk-SK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20" descr="&amp;YAcy;&amp;ncy;&amp;dcy;&amp;iecy;&amp;kcy;&amp;scy;.&amp;Fcy;&amp;ocy;&amp;tcy;&amp;kcy;&amp;icy;: 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8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64592" y="2808150"/>
            <a:ext cx="1981173" cy="3358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Skupina 3"/>
          <p:cNvGrpSpPr/>
          <p:nvPr/>
        </p:nvGrpSpPr>
        <p:grpSpPr>
          <a:xfrm>
            <a:off x="788277" y="2763511"/>
            <a:ext cx="1655380" cy="3463868"/>
            <a:chOff x="269446" y="3075815"/>
            <a:chExt cx="1611019" cy="3522067"/>
          </a:xfrm>
        </p:grpSpPr>
        <p:pic>
          <p:nvPicPr>
            <p:cNvPr id="5" name="Picture 14" descr="&amp;YAcy;&amp;ncy;&amp;dcy;&amp;iecy;&amp;kcy;&amp;scy;.&amp;Fcy;&amp;ocy;&amp;tcy;&amp;kcy;&amp;icy;: 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BEBA8EAE-BF5A-486C-A8C5-ECC9F3942E4B}">
                  <a14:imgProps xmlns:a14="http://schemas.microsoft.com/office/drawing/2010/main" xmlns="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46" y="3075815"/>
              <a:ext cx="1611019" cy="35220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Voľný tvar: tvar 3"/>
            <p:cNvSpPr/>
            <p:nvPr/>
          </p:nvSpPr>
          <p:spPr>
            <a:xfrm>
              <a:off x="689113" y="6276154"/>
              <a:ext cx="334888" cy="278296"/>
            </a:xfrm>
            <a:custGeom>
              <a:avLst/>
              <a:gdLst>
                <a:gd name="connsiteX0" fmla="*/ 145774 w 334888"/>
                <a:gd name="connsiteY0" fmla="*/ 0 h 278296"/>
                <a:gd name="connsiteX1" fmla="*/ 79513 w 334888"/>
                <a:gd name="connsiteY1" fmla="*/ 53009 h 278296"/>
                <a:gd name="connsiteX2" fmla="*/ 39757 w 334888"/>
                <a:gd name="connsiteY2" fmla="*/ 79513 h 278296"/>
                <a:gd name="connsiteX3" fmla="*/ 0 w 334888"/>
                <a:gd name="connsiteY3" fmla="*/ 159026 h 278296"/>
                <a:gd name="connsiteX4" fmla="*/ 39757 w 334888"/>
                <a:gd name="connsiteY4" fmla="*/ 251791 h 278296"/>
                <a:gd name="connsiteX5" fmla="*/ 119270 w 334888"/>
                <a:gd name="connsiteY5" fmla="*/ 278296 h 278296"/>
                <a:gd name="connsiteX6" fmla="*/ 251792 w 334888"/>
                <a:gd name="connsiteY6" fmla="*/ 265044 h 278296"/>
                <a:gd name="connsiteX7" fmla="*/ 291548 w 334888"/>
                <a:gd name="connsiteY7" fmla="*/ 198783 h 278296"/>
                <a:gd name="connsiteX8" fmla="*/ 318053 w 334888"/>
                <a:gd name="connsiteY8" fmla="*/ 172278 h 278296"/>
                <a:gd name="connsiteX9" fmla="*/ 331305 w 334888"/>
                <a:gd name="connsiteY9" fmla="*/ 0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4888" h="278296">
                  <a:moveTo>
                    <a:pt x="145774" y="0"/>
                  </a:moveTo>
                  <a:cubicBezTo>
                    <a:pt x="123687" y="17670"/>
                    <a:pt x="102141" y="36038"/>
                    <a:pt x="79513" y="53009"/>
                  </a:cubicBezTo>
                  <a:cubicBezTo>
                    <a:pt x="66771" y="62565"/>
                    <a:pt x="51019" y="68251"/>
                    <a:pt x="39757" y="79513"/>
                  </a:cubicBezTo>
                  <a:cubicBezTo>
                    <a:pt x="14069" y="105201"/>
                    <a:pt x="10778" y="126693"/>
                    <a:pt x="0" y="159026"/>
                  </a:cubicBezTo>
                  <a:cubicBezTo>
                    <a:pt x="6262" y="184073"/>
                    <a:pt x="12641" y="234844"/>
                    <a:pt x="39757" y="251791"/>
                  </a:cubicBezTo>
                  <a:cubicBezTo>
                    <a:pt x="63448" y="266598"/>
                    <a:pt x="119270" y="278296"/>
                    <a:pt x="119270" y="278296"/>
                  </a:cubicBezTo>
                  <a:cubicBezTo>
                    <a:pt x="163444" y="273879"/>
                    <a:pt x="208723" y="275811"/>
                    <a:pt x="251792" y="265044"/>
                  </a:cubicBezTo>
                  <a:cubicBezTo>
                    <a:pt x="283394" y="257143"/>
                    <a:pt x="279688" y="218549"/>
                    <a:pt x="291548" y="198783"/>
                  </a:cubicBezTo>
                  <a:cubicBezTo>
                    <a:pt x="297976" y="188069"/>
                    <a:pt x="309218" y="181113"/>
                    <a:pt x="318053" y="172278"/>
                  </a:cubicBezTo>
                  <a:cubicBezTo>
                    <a:pt x="345274" y="90615"/>
                    <a:pt x="331305" y="146491"/>
                    <a:pt x="331305" y="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7" name="Voľný tvar: tvar 4"/>
            <p:cNvSpPr/>
            <p:nvPr/>
          </p:nvSpPr>
          <p:spPr>
            <a:xfrm>
              <a:off x="1400616" y="6189288"/>
              <a:ext cx="397566" cy="318052"/>
            </a:xfrm>
            <a:custGeom>
              <a:avLst/>
              <a:gdLst>
                <a:gd name="connsiteX0" fmla="*/ 0 w 397566"/>
                <a:gd name="connsiteY0" fmla="*/ 66260 h 318052"/>
                <a:gd name="connsiteX1" fmla="*/ 13253 w 397566"/>
                <a:gd name="connsiteY1" fmla="*/ 185530 h 318052"/>
                <a:gd name="connsiteX2" fmla="*/ 119270 w 397566"/>
                <a:gd name="connsiteY2" fmla="*/ 278295 h 318052"/>
                <a:gd name="connsiteX3" fmla="*/ 198783 w 397566"/>
                <a:gd name="connsiteY3" fmla="*/ 304800 h 318052"/>
                <a:gd name="connsiteX4" fmla="*/ 238540 w 397566"/>
                <a:gd name="connsiteY4" fmla="*/ 318052 h 318052"/>
                <a:gd name="connsiteX5" fmla="*/ 384314 w 397566"/>
                <a:gd name="connsiteY5" fmla="*/ 278295 h 318052"/>
                <a:gd name="connsiteX6" fmla="*/ 397566 w 397566"/>
                <a:gd name="connsiteY6" fmla="*/ 238539 h 318052"/>
                <a:gd name="connsiteX7" fmla="*/ 357809 w 397566"/>
                <a:gd name="connsiteY7" fmla="*/ 92765 h 318052"/>
                <a:gd name="connsiteX8" fmla="*/ 318053 w 397566"/>
                <a:gd name="connsiteY8" fmla="*/ 79513 h 318052"/>
                <a:gd name="connsiteX9" fmla="*/ 212035 w 397566"/>
                <a:gd name="connsiteY9" fmla="*/ 0 h 318052"/>
                <a:gd name="connsiteX10" fmla="*/ 185531 w 397566"/>
                <a:gd name="connsiteY10" fmla="*/ 0 h 318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566" h="318052">
                  <a:moveTo>
                    <a:pt x="0" y="66260"/>
                  </a:moveTo>
                  <a:cubicBezTo>
                    <a:pt x="4418" y="106017"/>
                    <a:pt x="3551" y="146723"/>
                    <a:pt x="13253" y="185530"/>
                  </a:cubicBezTo>
                  <a:cubicBezTo>
                    <a:pt x="23092" y="224886"/>
                    <a:pt x="95172" y="270262"/>
                    <a:pt x="119270" y="278295"/>
                  </a:cubicBezTo>
                  <a:lnTo>
                    <a:pt x="198783" y="304800"/>
                  </a:lnTo>
                  <a:lnTo>
                    <a:pt x="238540" y="318052"/>
                  </a:lnTo>
                  <a:cubicBezTo>
                    <a:pt x="279911" y="312881"/>
                    <a:pt x="350904" y="320058"/>
                    <a:pt x="384314" y="278295"/>
                  </a:cubicBezTo>
                  <a:cubicBezTo>
                    <a:pt x="393040" y="267387"/>
                    <a:pt x="393149" y="251791"/>
                    <a:pt x="397566" y="238539"/>
                  </a:cubicBezTo>
                  <a:cubicBezTo>
                    <a:pt x="392395" y="197167"/>
                    <a:pt x="399573" y="126175"/>
                    <a:pt x="357809" y="92765"/>
                  </a:cubicBezTo>
                  <a:cubicBezTo>
                    <a:pt x="346901" y="84039"/>
                    <a:pt x="331305" y="83930"/>
                    <a:pt x="318053" y="79513"/>
                  </a:cubicBezTo>
                  <a:cubicBezTo>
                    <a:pt x="292534" y="53994"/>
                    <a:pt x="242005" y="0"/>
                    <a:pt x="212035" y="0"/>
                  </a:cubicBezTo>
                  <a:lnTo>
                    <a:pt x="185531" y="0"/>
                  </a:ln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1560787" y="1513489"/>
            <a:ext cx="8702564" cy="31700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sz="2400" b="1" dirty="0" smtClean="0"/>
              <a:t>Zdroje </a:t>
            </a:r>
          </a:p>
          <a:p>
            <a:pPr algn="ctr"/>
            <a:endParaRPr lang="sk-SK" sz="2400" b="1" dirty="0" smtClean="0"/>
          </a:p>
          <a:p>
            <a:pPr algn="ctr"/>
            <a:endParaRPr lang="sk-SK" sz="2400" b="1" dirty="0" smtClean="0"/>
          </a:p>
          <a:p>
            <a:pPr algn="ctr"/>
            <a:r>
              <a:rPr lang="sk-SK" sz="2400" b="1" dirty="0" smtClean="0"/>
              <a:t>Obrázkový materiál </a:t>
            </a:r>
          </a:p>
          <a:p>
            <a:pPr algn="ctr"/>
            <a:r>
              <a:rPr lang="sk-SK" sz="1600" dirty="0" smtClean="0"/>
              <a:t>http://www.shutterstock.com/pic-324311897/stock-vector-production-of-bread-harvest-processing-of-grain-grain-products-for-sale-vector-illustration.html</a:t>
            </a:r>
          </a:p>
          <a:p>
            <a:pPr algn="ctr"/>
            <a:endParaRPr lang="sk-SK" sz="2400" b="1" dirty="0" smtClean="0"/>
          </a:p>
          <a:p>
            <a:pPr algn="ctr"/>
            <a:r>
              <a:rPr lang="sk-SK" sz="2400" b="1" dirty="0" smtClean="0"/>
              <a:t> internet, vlastná fotodokumentácia  </a:t>
            </a:r>
          </a:p>
          <a:p>
            <a:pPr algn="ctr"/>
            <a:r>
              <a:rPr lang="sk-SK" sz="2400" b="1" dirty="0" smtClean="0"/>
              <a:t>             </a:t>
            </a:r>
            <a:endParaRPr lang="sk-SK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áklad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TM03457444[[fn=Základ]]</Template>
  <TotalTime>709</TotalTime>
  <Words>775</Words>
  <Application>Microsoft Office PowerPoint</Application>
  <PresentationFormat>Vlastná</PresentationFormat>
  <Paragraphs>107</Paragraphs>
  <Slides>26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27" baseType="lpstr">
      <vt:lpstr>Základ</vt:lpstr>
      <vt:lpstr>Chlebík,  odkiaľ si prišiel?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  <vt:lpstr>Snímka 18</vt:lpstr>
      <vt:lpstr>Snímka 19</vt:lpstr>
      <vt:lpstr>Snímka 20</vt:lpstr>
      <vt:lpstr>Snímka 21</vt:lpstr>
      <vt:lpstr>Snímka 22</vt:lpstr>
      <vt:lpstr>Snímka 23</vt:lpstr>
      <vt:lpstr>Snímka 24</vt:lpstr>
      <vt:lpstr>Snímka 25</vt:lpstr>
      <vt:lpstr>Snímka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Gabriela Barszczova</dc:creator>
  <cp:lastModifiedBy>Milos</cp:lastModifiedBy>
  <cp:revision>65</cp:revision>
  <dcterms:created xsi:type="dcterms:W3CDTF">2016-09-30T17:16:26Z</dcterms:created>
  <dcterms:modified xsi:type="dcterms:W3CDTF">2016-10-20T16:25:43Z</dcterms:modified>
</cp:coreProperties>
</file>